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2.xml" ContentType="application/vnd.openxmlformats-officedocument.presentationml.comment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3.xml" ContentType="application/vnd.openxmlformats-officedocument.presentationml.comment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omments/comment4.xml" ContentType="application/vnd.openxmlformats-officedocument.presentationml.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7.xml" ContentType="application/vnd.openxmlformats-officedocument.presentationml.comment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8.xml" ContentType="application/vnd.openxmlformats-officedocument.presentationml.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9.xml" ContentType="application/vnd.openxmlformats-officedocument.presentationml.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9"/>
  </p:notesMasterIdLst>
  <p:handoutMasterIdLst>
    <p:handoutMasterId r:id="rId20"/>
  </p:handoutMasterIdLst>
  <p:sldIdLst>
    <p:sldId id="707" r:id="rId3"/>
    <p:sldId id="723" r:id="rId4"/>
    <p:sldId id="709" r:id="rId5"/>
    <p:sldId id="713" r:id="rId6"/>
    <p:sldId id="712" r:id="rId7"/>
    <p:sldId id="590" r:id="rId8"/>
    <p:sldId id="618" r:id="rId9"/>
    <p:sldId id="722" r:id="rId10"/>
    <p:sldId id="724" r:id="rId11"/>
    <p:sldId id="714" r:id="rId12"/>
    <p:sldId id="715" r:id="rId13"/>
    <p:sldId id="725" r:id="rId14"/>
    <p:sldId id="716" r:id="rId15"/>
    <p:sldId id="717" r:id="rId16"/>
    <p:sldId id="719" r:id="rId17"/>
    <p:sldId id="711" r:id="rId18"/>
  </p:sldIdLst>
  <p:sldSz cx="9144000" cy="6858000" type="screen4x3"/>
  <p:notesSz cx="6881813"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Hahnel" initials="ch" lastIdx="2" clrIdx="0"/>
  <p:cmAuthor id="7" name="Ernesto Umana" initials="EU" lastIdx="2" clrIdx="7">
    <p:extLst>
      <p:ext uri="{19B8F6BF-5375-455C-9EA6-DF929625EA0E}">
        <p15:presenceInfo xmlns:p15="http://schemas.microsoft.com/office/powerpoint/2012/main" userId="S-1-5-21-2423952825-419121147-1079458814-1624" providerId="AD"/>
      </p:ext>
    </p:extLst>
  </p:cmAuthor>
  <p:cmAuthor id="1" name="Leni Wolf" initials="lw" lastIdx="15" clrIdx="1"/>
  <p:cmAuthor id="8" name="Theresa Chen" initials="TC" lastIdx="6" clrIdx="8">
    <p:extLst>
      <p:ext uri="{19B8F6BF-5375-455C-9EA6-DF929625EA0E}">
        <p15:presenceInfo xmlns:p15="http://schemas.microsoft.com/office/powerpoint/2012/main" userId="S-1-5-21-2423952825-419121147-1079458814-1571" providerId="AD"/>
      </p:ext>
    </p:extLst>
  </p:cmAuthor>
  <p:cmAuthor id="2" name="Amber Banks" initials="ab" lastIdx="3" clrIdx="2"/>
  <p:cmAuthor id="9" name="Christopher J. Nellum" initials="CJN" lastIdx="2" clrIdx="9">
    <p:extLst>
      <p:ext uri="{19B8F6BF-5375-455C-9EA6-DF929625EA0E}">
        <p15:presenceInfo xmlns:p15="http://schemas.microsoft.com/office/powerpoint/2012/main" userId="Christopher J. Nellum" providerId="None"/>
      </p:ext>
    </p:extLst>
  </p:cmAuthor>
  <p:cmAuthor id="3" name="Jeannette LaFors" initials="JL" lastIdx="14" clrIdx="3"/>
  <p:cmAuthor id="4" name="Orville Jackson" initials="OJ" lastIdx="11" clrIdx="4">
    <p:extLst>
      <p:ext uri="{19B8F6BF-5375-455C-9EA6-DF929625EA0E}">
        <p15:presenceInfo xmlns:p15="http://schemas.microsoft.com/office/powerpoint/2012/main" userId="S-1-5-21-2423952825-419121147-1079458814-1206" providerId="AD"/>
      </p:ext>
    </p:extLst>
  </p:cmAuthor>
  <p:cmAuthor id="5" name="Leni Wolf" initials="LW" lastIdx="111" clrIdx="5">
    <p:extLst>
      <p:ext uri="{19B8F6BF-5375-455C-9EA6-DF929625EA0E}">
        <p15:presenceInfo xmlns:p15="http://schemas.microsoft.com/office/powerpoint/2012/main" userId="S-1-5-21-2423952825-419121147-1079458814-1344" providerId="AD"/>
      </p:ext>
    </p:extLst>
  </p:cmAuthor>
  <p:cmAuthor id="6" name="Carrie Hahnel" initials="CH" lastIdx="27" clrIdx="6">
    <p:extLst>
      <p:ext uri="{19B8F6BF-5375-455C-9EA6-DF929625EA0E}">
        <p15:presenceInfo xmlns:p15="http://schemas.microsoft.com/office/powerpoint/2012/main" userId="S-1-5-21-2423952825-419121147-1079458814-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65A"/>
    <a:srgbClr val="D1C929"/>
    <a:srgbClr val="46430E"/>
    <a:srgbClr val="1F497D"/>
    <a:srgbClr val="BFAFCF"/>
    <a:srgbClr val="274221"/>
    <a:srgbClr val="67BAC1"/>
    <a:srgbClr val="8EC182"/>
    <a:srgbClr val="A2B1B1"/>
    <a:srgbClr val="C2E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0856" autoAdjust="0"/>
  </p:normalViewPr>
  <p:slideViewPr>
    <p:cSldViewPr>
      <p:cViewPr varScale="1">
        <p:scale>
          <a:sx n="89" d="100"/>
          <a:sy n="89" d="100"/>
        </p:scale>
        <p:origin x="336" y="77"/>
      </p:cViewPr>
      <p:guideLst>
        <p:guide orient="horz" pos="2160"/>
        <p:guide pos="2880"/>
      </p:guideLst>
    </p:cSldViewPr>
  </p:slideViewPr>
  <p:outlineViewPr>
    <p:cViewPr>
      <p:scale>
        <a:sx n="33" d="100"/>
        <a:sy n="33" d="100"/>
      </p:scale>
      <p:origin x="0" y="210"/>
    </p:cViewPr>
  </p:outlineViewPr>
  <p:notesTextViewPr>
    <p:cViewPr>
      <p:scale>
        <a:sx n="3" d="2"/>
        <a:sy n="3" d="2"/>
      </p:scale>
      <p:origin x="0" y="0"/>
    </p:cViewPr>
  </p:notesTextViewPr>
  <p:notesViewPr>
    <p:cSldViewPr>
      <p:cViewPr varScale="1">
        <p:scale>
          <a:sx n="70" d="100"/>
          <a:sy n="70"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wolf\Desktop\Editable%20California%20Data%20Slides%20Spreadsheet%20(updated%20March%202019).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wolf\Desktop\Editable%20California%20Data%20Slides%20Spreadsheet%20(updated%20March%20201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lwolf\Desktop\Editable%20California%20Data%20Slides%20Spreadsheet%20(updated%20March%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wolf\Desktop\Editable%20California%20Data%20Slides%20Spreadsheet%20(updated%20March%2020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25901027486212E-3"/>
          <c:y val="2.6905829596412514E-4"/>
          <c:w val="0.98365781326157242"/>
          <c:h val="0.68569965749796968"/>
        </c:manualLayout>
      </c:layout>
      <c:barChart>
        <c:barDir val="col"/>
        <c:grouping val="stacked"/>
        <c:varyColors val="0"/>
        <c:ser>
          <c:idx val="5"/>
          <c:order val="0"/>
          <c:tx>
            <c:strRef>
              <c:f>'All Gr ELA'!$G$1</c:f>
              <c:strCache>
                <c:ptCount val="1"/>
                <c:pt idx="0">
                  <c:v>High buffer</c:v>
                </c:pt>
              </c:strCache>
            </c:strRef>
          </c:tx>
          <c:spPr>
            <a:noFill/>
            <a:ln>
              <a:noFill/>
            </a:ln>
            <a:effectLst/>
          </c:spPr>
          <c:invertIfNegative val="0"/>
          <c:dLbls>
            <c:delete val="1"/>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ELA'!$G$2:$G$13</c:f>
              <c:numCache>
                <c:formatCode>0%</c:formatCode>
                <c:ptCount val="12"/>
                <c:pt idx="1">
                  <c:v>0.1964999999999999</c:v>
                </c:pt>
                <c:pt idx="2">
                  <c:v>0.63789999999999991</c:v>
                </c:pt>
                <c:pt idx="3">
                  <c:v>0.58579999999999988</c:v>
                </c:pt>
                <c:pt idx="4">
                  <c:v>0.26539999999999986</c:v>
                </c:pt>
                <c:pt idx="5">
                  <c:v>0.24809999999999999</c:v>
                </c:pt>
                <c:pt idx="6">
                  <c:v>0.30549999999999988</c:v>
                </c:pt>
                <c:pt idx="7">
                  <c:v>0.52139999999999986</c:v>
                </c:pt>
                <c:pt idx="8">
                  <c:v>0.52239999999999998</c:v>
                </c:pt>
                <c:pt idx="9">
                  <c:v>0</c:v>
                </c:pt>
                <c:pt idx="10">
                  <c:v>0.25069999999999992</c:v>
                </c:pt>
                <c:pt idx="11">
                  <c:v>0.37259999999999993</c:v>
                </c:pt>
              </c:numCache>
            </c:numRef>
          </c:val>
        </c:ser>
        <c:ser>
          <c:idx val="4"/>
          <c:order val="1"/>
          <c:tx>
            <c:strRef>
              <c:f>'All Gr ELA'!$F$1</c:f>
              <c:strCache>
                <c:ptCount val="1"/>
                <c:pt idx="0">
                  <c:v>Standard Not Met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ELA'!$F$2:$F$13</c:f>
              <c:numCache>
                <c:formatCode>0%</c:formatCode>
                <c:ptCount val="12"/>
                <c:pt idx="1">
                  <c:v>0.43830000000000002</c:v>
                </c:pt>
                <c:pt idx="2">
                  <c:v>0.1061</c:v>
                </c:pt>
                <c:pt idx="3">
                  <c:v>0.1135</c:v>
                </c:pt>
                <c:pt idx="4">
                  <c:v>0.34689999999999999</c:v>
                </c:pt>
                <c:pt idx="5">
                  <c:v>0.37669999999999998</c:v>
                </c:pt>
                <c:pt idx="6">
                  <c:v>0.31140000000000001</c:v>
                </c:pt>
                <c:pt idx="7">
                  <c:v>0.17169999999999999</c:v>
                </c:pt>
                <c:pt idx="8">
                  <c:v>0.1638</c:v>
                </c:pt>
                <c:pt idx="9">
                  <c:v>0.63029999999999997</c:v>
                </c:pt>
                <c:pt idx="10">
                  <c:v>0.3639</c:v>
                </c:pt>
                <c:pt idx="11">
                  <c:v>0.27539999999999998</c:v>
                </c:pt>
              </c:numCache>
            </c:numRef>
          </c:val>
        </c:ser>
        <c:ser>
          <c:idx val="3"/>
          <c:order val="2"/>
          <c:tx>
            <c:strRef>
              <c:f>'All Gr ELA'!$E$1</c:f>
              <c:strCache>
                <c:ptCount val="1"/>
                <c:pt idx="0">
                  <c:v>Standard Nearly Met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ELA'!$E$2:$E$13</c:f>
              <c:numCache>
                <c:formatCode>0%</c:formatCode>
                <c:ptCount val="12"/>
                <c:pt idx="1">
                  <c:v>0.23899999999999999</c:v>
                </c:pt>
                <c:pt idx="2">
                  <c:v>0.1298</c:v>
                </c:pt>
                <c:pt idx="3">
                  <c:v>0.17449999999999999</c:v>
                </c:pt>
                <c:pt idx="4">
                  <c:v>0.26150000000000001</c:v>
                </c:pt>
                <c:pt idx="5">
                  <c:v>0.249</c:v>
                </c:pt>
                <c:pt idx="6">
                  <c:v>0.25690000000000002</c:v>
                </c:pt>
                <c:pt idx="7">
                  <c:v>0.1807</c:v>
                </c:pt>
                <c:pt idx="8">
                  <c:v>0.18759999999999999</c:v>
                </c:pt>
                <c:pt idx="9">
                  <c:v>0.24349999999999999</c:v>
                </c:pt>
                <c:pt idx="10">
                  <c:v>0.25919999999999999</c:v>
                </c:pt>
                <c:pt idx="11">
                  <c:v>0.2258</c:v>
                </c:pt>
              </c:numCache>
            </c:numRef>
          </c:val>
        </c:ser>
        <c:ser>
          <c:idx val="2"/>
          <c:order val="3"/>
          <c:tx>
            <c:strRef>
              <c:f>'All Gr ELA'!$D$1</c:f>
              <c:strCache>
                <c:ptCount val="1"/>
                <c:pt idx="0">
                  <c:v>Standard Met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ELA'!$D$2:$D$13</c:f>
              <c:numCache>
                <c:formatCode>0%</c:formatCode>
                <c:ptCount val="12"/>
                <c:pt idx="1">
                  <c:v>0.22209999999999999</c:v>
                </c:pt>
                <c:pt idx="2">
                  <c:v>0.29570000000000002</c:v>
                </c:pt>
                <c:pt idx="3">
                  <c:v>0.36159999999999998</c:v>
                </c:pt>
                <c:pt idx="4">
                  <c:v>0.26740000000000003</c:v>
                </c:pt>
                <c:pt idx="5">
                  <c:v>0.24940000000000001</c:v>
                </c:pt>
                <c:pt idx="6">
                  <c:v>0.27939999999999998</c:v>
                </c:pt>
                <c:pt idx="7">
                  <c:v>0.31130000000000002</c:v>
                </c:pt>
                <c:pt idx="8">
                  <c:v>0.33260000000000001</c:v>
                </c:pt>
                <c:pt idx="9">
                  <c:v>0.1012</c:v>
                </c:pt>
                <c:pt idx="10">
                  <c:v>0.25779999999999997</c:v>
                </c:pt>
                <c:pt idx="11">
                  <c:v>0.2863</c:v>
                </c:pt>
              </c:numCache>
            </c:numRef>
          </c:val>
        </c:ser>
        <c:ser>
          <c:idx val="1"/>
          <c:order val="4"/>
          <c:tx>
            <c:strRef>
              <c:f>'All Gr ELA'!$C$1</c:f>
              <c:strCache>
                <c:ptCount val="1"/>
                <c:pt idx="0">
                  <c:v>Standard Exceeded</c:v>
                </c:pt>
              </c:strCache>
            </c:strRef>
          </c:tx>
          <c:spPr>
            <a:solidFill>
              <a:schemeClr val="accent6">
                <a:lumMod val="75000"/>
              </a:schemeClr>
            </a:solidFill>
            <a:ln>
              <a:noFill/>
            </a:ln>
            <a:effectLst/>
          </c:spPr>
          <c:invertIfNegative val="0"/>
          <c:dLbls>
            <c:dLbl>
              <c:idx val="9"/>
              <c:layout>
                <c:manualLayout>
                  <c:x val="-2.7756753797375262E-3"/>
                  <c:y val="-2.6881720430107527E-2"/>
                </c:manualLayout>
              </c:layout>
              <c:tx>
                <c:rich>
                  <a:bodyPr/>
                  <a:lstStyle/>
                  <a:p>
                    <a:fld id="{26BF7E91-3AE3-4F89-98FE-0C18E9BCD54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ELA'!$C$2:$C$13</c:f>
              <c:numCache>
                <c:formatCode>0%</c:formatCode>
                <c:ptCount val="12"/>
                <c:pt idx="1">
                  <c:v>0.10059999999999999</c:v>
                </c:pt>
                <c:pt idx="2">
                  <c:v>0.46839999999999998</c:v>
                </c:pt>
                <c:pt idx="3">
                  <c:v>0.35039999999999999</c:v>
                </c:pt>
                <c:pt idx="4">
                  <c:v>0.1242</c:v>
                </c:pt>
                <c:pt idx="5">
                  <c:v>0.12479999999999999</c:v>
                </c:pt>
                <c:pt idx="6">
                  <c:v>0.1522</c:v>
                </c:pt>
                <c:pt idx="7">
                  <c:v>0.3362</c:v>
                </c:pt>
                <c:pt idx="8">
                  <c:v>0.31590000000000001</c:v>
                </c:pt>
                <c:pt idx="9">
                  <c:v>2.5000000000000001E-2</c:v>
                </c:pt>
                <c:pt idx="10">
                  <c:v>0.1191</c:v>
                </c:pt>
                <c:pt idx="11">
                  <c:v>0.21249999999999999</c:v>
                </c:pt>
              </c:numCache>
            </c:numRef>
          </c:val>
        </c:ser>
        <c:ser>
          <c:idx val="0"/>
          <c:order val="6"/>
          <c:tx>
            <c:strRef>
              <c:f>'All Gr ELA'!$B$1</c:f>
              <c:strCache>
                <c:ptCount val="1"/>
                <c:pt idx="0">
                  <c:v>Low buffer</c:v>
                </c:pt>
              </c:strCache>
            </c:strRef>
          </c:tx>
          <c:spPr>
            <a:noFill/>
            <a:ln>
              <a:noFill/>
            </a:ln>
            <a:effectLst/>
          </c:spPr>
          <c:invertIfNegative val="0"/>
          <c:dLbls>
            <c:delete val="1"/>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ELA'!$B$2:$B$13</c:f>
              <c:numCache>
                <c:formatCode>0%</c:formatCode>
                <c:ptCount val="12"/>
                <c:pt idx="1">
                  <c:v>0.44140000000000001</c:v>
                </c:pt>
                <c:pt idx="2">
                  <c:v>0</c:v>
                </c:pt>
                <c:pt idx="3">
                  <c:v>5.2100000000000035E-2</c:v>
                </c:pt>
                <c:pt idx="4">
                  <c:v>0.37249999999999994</c:v>
                </c:pt>
                <c:pt idx="5">
                  <c:v>0.38990000000000002</c:v>
                </c:pt>
                <c:pt idx="6">
                  <c:v>0.33250000000000002</c:v>
                </c:pt>
                <c:pt idx="7">
                  <c:v>0.11660000000000004</c:v>
                </c:pt>
                <c:pt idx="8">
                  <c:v>0.11559999999999993</c:v>
                </c:pt>
                <c:pt idx="9">
                  <c:v>0.63790000000000002</c:v>
                </c:pt>
                <c:pt idx="10">
                  <c:v>0.38720000000000004</c:v>
                </c:pt>
                <c:pt idx="11">
                  <c:v>0.26529999999999998</c:v>
                </c:pt>
              </c:numCache>
            </c:numRef>
          </c:val>
        </c:ser>
        <c:dLbls>
          <c:showLegendKey val="0"/>
          <c:showVal val="1"/>
          <c:showCatName val="0"/>
          <c:showSerName val="0"/>
          <c:showPercent val="0"/>
          <c:showBubbleSize val="0"/>
        </c:dLbls>
        <c:gapWidth val="150"/>
        <c:overlap val="100"/>
        <c:axId val="219455568"/>
        <c:axId val="219455960"/>
      </c:barChart>
      <c:lineChart>
        <c:grouping val="standard"/>
        <c:varyColors val="0"/>
        <c:ser>
          <c:idx val="6"/>
          <c:order val="5"/>
          <c:tx>
            <c:strRef>
              <c:f>'All Gr ELA'!$H$1</c:f>
              <c:strCache>
                <c:ptCount val="1"/>
                <c:pt idx="0">
                  <c:v>Midpoint line</c:v>
                </c:pt>
              </c:strCache>
            </c:strRef>
          </c:tx>
          <c:spPr>
            <a:ln w="12700" cap="rnd">
              <a:solidFill>
                <a:schemeClr val="bg1">
                  <a:lumMod val="75000"/>
                </a:schemeClr>
              </a:solidFill>
              <a:round/>
            </a:ln>
            <a:effectLst/>
          </c:spPr>
          <c:marker>
            <c:symbol val="none"/>
          </c:marker>
          <c:dLbls>
            <c:delete val="1"/>
          </c:dLbls>
          <c:cat>
            <c:strRef>
              <c:f>'All Gr ELA'!$A$2:$A$13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ELA'!$H$2:$H$14</c:f>
              <c:numCache>
                <c:formatCode>0%</c:formatCode>
                <c:ptCount val="13"/>
                <c:pt idx="0">
                  <c:v>0.87379999999999991</c:v>
                </c:pt>
                <c:pt idx="1">
                  <c:v>0.87379999999999991</c:v>
                </c:pt>
                <c:pt idx="2">
                  <c:v>0.87379999999999991</c:v>
                </c:pt>
                <c:pt idx="3">
                  <c:v>0.87379999999999991</c:v>
                </c:pt>
                <c:pt idx="4">
                  <c:v>0.87379999999999991</c:v>
                </c:pt>
                <c:pt idx="5">
                  <c:v>0.87379999999999991</c:v>
                </c:pt>
                <c:pt idx="6">
                  <c:v>0.87379999999999991</c:v>
                </c:pt>
                <c:pt idx="7">
                  <c:v>0.87379999999999991</c:v>
                </c:pt>
                <c:pt idx="8">
                  <c:v>0.87379999999999991</c:v>
                </c:pt>
                <c:pt idx="9">
                  <c:v>0.87379999999999991</c:v>
                </c:pt>
                <c:pt idx="10">
                  <c:v>0.87379999999999991</c:v>
                </c:pt>
                <c:pt idx="11">
                  <c:v>0.87379999999999991</c:v>
                </c:pt>
                <c:pt idx="12">
                  <c:v>0.87379999999999991</c:v>
                </c:pt>
              </c:numCache>
            </c:numRef>
          </c:val>
          <c:smooth val="0"/>
        </c:ser>
        <c:dLbls>
          <c:showLegendKey val="0"/>
          <c:showVal val="1"/>
          <c:showCatName val="0"/>
          <c:showSerName val="0"/>
          <c:showPercent val="0"/>
          <c:showBubbleSize val="0"/>
        </c:dLbls>
        <c:marker val="1"/>
        <c:smooth val="0"/>
        <c:axId val="219455568"/>
        <c:axId val="219455960"/>
      </c:lineChart>
      <c:catAx>
        <c:axId val="21945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455960"/>
        <c:crosses val="autoZero"/>
        <c:auto val="1"/>
        <c:lblAlgn val="ctr"/>
        <c:lblOffset val="100"/>
        <c:noMultiLvlLbl val="0"/>
      </c:catAx>
      <c:valAx>
        <c:axId val="219455960"/>
        <c:scaling>
          <c:orientation val="minMax"/>
        </c:scaling>
        <c:delete val="1"/>
        <c:axPos val="l"/>
        <c:numFmt formatCode="0%" sourceLinked="1"/>
        <c:majorTickMark val="none"/>
        <c:minorTickMark val="none"/>
        <c:tickLblPos val="nextTo"/>
        <c:crossAx val="219455568"/>
        <c:crosses val="autoZero"/>
        <c:crossBetween val="between"/>
      </c:valAx>
      <c:spPr>
        <a:noFill/>
        <a:ln>
          <a:noFill/>
        </a:ln>
        <a:effectLst/>
      </c:spPr>
    </c:plotArea>
    <c:legend>
      <c:legendPos val="b"/>
      <c:legendEntry>
        <c:idx val="0"/>
        <c:delete val="1"/>
      </c:legendEntry>
      <c:legendEntry>
        <c:idx val="5"/>
        <c:delete val="1"/>
      </c:legendEntry>
      <c:legendEntry>
        <c:idx val="6"/>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California's</a:t>
            </a:r>
            <a:r>
              <a:rPr lang="en-US" sz="1600" baseline="0"/>
              <a:t> Population</a:t>
            </a:r>
            <a:r>
              <a:rPr lang="en-US" sz="1600"/>
              <a:t> with Bachelor's Degree or Higher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836027660332743E-2"/>
          <c:y val="0.22306453250481648"/>
          <c:w val="0.9009154550350027"/>
          <c:h val="0.74737282801516614"/>
        </c:manualLayout>
      </c:layout>
      <c:barChart>
        <c:barDir val="bar"/>
        <c:grouping val="stacked"/>
        <c:varyColors val="0"/>
        <c:ser>
          <c:idx val="0"/>
          <c:order val="0"/>
          <c:spPr>
            <a:noFill/>
            <a:ln>
              <a:noFill/>
            </a:ln>
            <a:effectLst/>
          </c:spPr>
          <c:invertIfNegative val="0"/>
          <c:dLbls>
            <c:delete val="1"/>
          </c:dLbls>
          <c:val>
            <c:numRef>
              <c:f>'Slide 13 - Edu Attainment'!$A$2:$A$14</c:f>
              <c:numCache>
                <c:formatCode>0%</c:formatCode>
                <c:ptCount val="13"/>
                <c:pt idx="0">
                  <c:v>8.8699999999999946E-2</c:v>
                </c:pt>
                <c:pt idx="2">
                  <c:v>0.20979999999999993</c:v>
                </c:pt>
                <c:pt idx="4">
                  <c:v>0.34489999999999998</c:v>
                </c:pt>
                <c:pt idx="6">
                  <c:v>0.39559999999999995</c:v>
                </c:pt>
                <c:pt idx="8">
                  <c:v>0.41399999999999992</c:v>
                </c:pt>
                <c:pt idx="10">
                  <c:v>0</c:v>
                </c:pt>
                <c:pt idx="12">
                  <c:v>0.30559999999999998</c:v>
                </c:pt>
              </c:numCache>
            </c:numRef>
          </c:val>
          <c:extLst xmlns:c16r2="http://schemas.microsoft.com/office/drawing/2015/06/chart">
            <c:ext xmlns:c16="http://schemas.microsoft.com/office/drawing/2014/chart" uri="{C3380CC4-5D6E-409C-BE32-E72D297353CC}">
              <c16:uniqueId val="{00000000-B9DB-4797-8D5B-99721D628232}"/>
            </c:ext>
          </c:extLst>
        </c:ser>
        <c:ser>
          <c:idx val="1"/>
          <c:order val="1"/>
          <c:spPr>
            <a:solidFill>
              <a:srgbClr val="40969E"/>
            </a:solidFill>
            <a:ln>
              <a:noFill/>
            </a:ln>
            <a:effectLst/>
          </c:spPr>
          <c:invertIfNegative val="0"/>
          <c:dPt>
            <c:idx val="0"/>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2-B9DB-4797-8D5B-99721D628232}"/>
              </c:ext>
            </c:extLst>
          </c:dPt>
          <c:dPt>
            <c:idx val="2"/>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4-B9DB-4797-8D5B-99721D628232}"/>
              </c:ext>
            </c:extLst>
          </c:dPt>
          <c:dPt>
            <c:idx val="4"/>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6-B9DB-4797-8D5B-99721D628232}"/>
              </c:ext>
            </c:extLst>
          </c:dPt>
          <c:dPt>
            <c:idx val="6"/>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8-B9DB-4797-8D5B-99721D628232}"/>
              </c:ext>
            </c:extLst>
          </c:dPt>
          <c:dPt>
            <c:idx val="8"/>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A-B9DB-4797-8D5B-99721D628232}"/>
              </c:ext>
            </c:extLst>
          </c:dPt>
          <c:dPt>
            <c:idx val="10"/>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C-B9DB-4797-8D5B-99721D628232}"/>
              </c:ext>
            </c:extLst>
          </c:dPt>
          <c:dPt>
            <c:idx val="12"/>
            <c:invertIfNegative val="0"/>
            <c:bubble3D val="0"/>
            <c:spPr>
              <a:solidFill>
                <a:srgbClr val="40969E"/>
              </a:solidFill>
              <a:ln>
                <a:noFill/>
              </a:ln>
              <a:effectLst/>
            </c:spPr>
            <c:extLst xmlns:c16r2="http://schemas.microsoft.com/office/drawing/2015/06/chart">
              <c:ext xmlns:c16="http://schemas.microsoft.com/office/drawing/2014/chart" uri="{C3380CC4-5D6E-409C-BE32-E72D297353CC}">
                <c16:uniqueId val="{0000000E-B9DB-4797-8D5B-99721D62823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'Slide 13 - Edu Attainment'!$B$2:$B$14</c:f>
              <c:numCache>
                <c:formatCode>0%</c:formatCode>
                <c:ptCount val="13"/>
                <c:pt idx="0">
                  <c:v>0.43690000000000001</c:v>
                </c:pt>
                <c:pt idx="2">
                  <c:v>0.31580000000000003</c:v>
                </c:pt>
                <c:pt idx="4">
                  <c:v>0.1807</c:v>
                </c:pt>
                <c:pt idx="6">
                  <c:v>0.13</c:v>
                </c:pt>
                <c:pt idx="8">
                  <c:v>0.1116</c:v>
                </c:pt>
                <c:pt idx="10">
                  <c:v>0.52559999999999996</c:v>
                </c:pt>
                <c:pt idx="12">
                  <c:v>0.22</c:v>
                </c:pt>
              </c:numCache>
            </c:numRef>
          </c:val>
          <c:extLst xmlns:c16r2="http://schemas.microsoft.com/office/drawing/2015/06/chart">
            <c:ext xmlns:c16="http://schemas.microsoft.com/office/drawing/2014/chart" uri="{C3380CC4-5D6E-409C-BE32-E72D297353CC}">
              <c16:uniqueId val="{0000000F-B9DB-4797-8D5B-99721D628232}"/>
            </c:ext>
          </c:extLst>
        </c:ser>
        <c:ser>
          <c:idx val="2"/>
          <c:order val="2"/>
          <c:spPr>
            <a:solidFill>
              <a:sysClr val="window" lastClr="FFFFFF"/>
            </a:solidFill>
            <a:ln>
              <a:noFill/>
            </a:ln>
            <a:effectLst/>
          </c:spPr>
          <c:invertIfNegative val="0"/>
          <c:dLbls>
            <c:dLbl>
              <c:idx val="0"/>
              <c:layout/>
              <c:tx>
                <c:rich>
                  <a:bodyPr/>
                  <a:lstStyle/>
                  <a:p>
                    <a:fld id="{4D9319CD-9950-4E25-AE0F-C940519BB597}"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0-B9DB-4797-8D5B-99721D628232}"/>
                </c:ext>
                <c:ext xmlns:c15="http://schemas.microsoft.com/office/drawing/2012/chart" uri="{CE6537A1-D6FC-4f65-9D91-7224C49458BB}">
                  <c15:layout/>
                  <c15:dlblFieldTable>
                    <c15:dlblFTEntry>
                      <c15:txfldGUID>{4D9319CD-9950-4E25-AE0F-C940519BB597}</c15:txfldGUID>
                      <c15:f>'Slide 13 - Edu Attainment'!$F$2</c15:f>
                      <c15:dlblFieldTableCache>
                        <c:ptCount val="1"/>
                        <c:pt idx="0">
                          <c:v>White</c:v>
                        </c:pt>
                      </c15:dlblFieldTableCache>
                    </c15:dlblFTEntry>
                  </c15:dlblFieldTable>
                  <c15:showDataLabelsRange val="0"/>
                </c:ext>
              </c:extLst>
            </c:dLbl>
            <c:dLbl>
              <c:idx val="1"/>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1-B9DB-4797-8D5B-99721D628232}"/>
                </c:ext>
                <c:ext xmlns:c15="http://schemas.microsoft.com/office/drawing/2012/chart" uri="{CE6537A1-D6FC-4f65-9D91-7224C49458BB}"/>
              </c:extLst>
            </c:dLbl>
            <c:dLbl>
              <c:idx val="2"/>
              <c:layout/>
              <c:tx>
                <c:rich>
                  <a:bodyPr/>
                  <a:lstStyle/>
                  <a:p>
                    <a:fld id="{98D4D566-CA5D-4C77-A18D-14B07515C14C}"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2-B9DB-4797-8D5B-99721D628232}"/>
                </c:ext>
                <c:ext xmlns:c15="http://schemas.microsoft.com/office/drawing/2012/chart" uri="{CE6537A1-D6FC-4f65-9D91-7224C49458BB}">
                  <c15:layout/>
                  <c15:dlblFieldTable>
                    <c15:dlblFTEntry>
                      <c15:txfldGUID>{98D4D566-CA5D-4C77-A18D-14B07515C14C}</c15:txfldGUID>
                      <c15:f>'Slide 13 - Edu Attainment'!$F$4</c15:f>
                      <c15:dlblFieldTableCache>
                        <c:ptCount val="1"/>
                        <c:pt idx="0">
                          <c:v>Two or More Races</c:v>
                        </c:pt>
                      </c15:dlblFieldTableCache>
                    </c15:dlblFTEntry>
                  </c15:dlblFieldTable>
                  <c15:showDataLabelsRange val="0"/>
                </c:ext>
              </c:extLst>
            </c:dLbl>
            <c:dLbl>
              <c:idx val="3"/>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3-B9DB-4797-8D5B-99721D628232}"/>
                </c:ext>
                <c:ext xmlns:c15="http://schemas.microsoft.com/office/drawing/2012/chart" uri="{CE6537A1-D6FC-4f65-9D91-7224C49458BB}"/>
              </c:extLst>
            </c:dLbl>
            <c:dLbl>
              <c:idx val="4"/>
              <c:layout>
                <c:manualLayout>
                  <c:x val="0"/>
                  <c:y val="9.7205333893942442E-3"/>
                </c:manualLayout>
              </c:layout>
              <c:tx>
                <c:rich>
                  <a:bodyPr/>
                  <a:lstStyle/>
                  <a:p>
                    <a:fld id="{20547DB0-2CB4-4058-8EBC-E5C39CC41E15}"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4-B9DB-4797-8D5B-99721D628232}"/>
                </c:ext>
                <c:ext xmlns:c15="http://schemas.microsoft.com/office/drawing/2012/chart" uri="{CE6537A1-D6FC-4f65-9D91-7224C49458BB}">
                  <c15:layout/>
                  <c15:dlblFieldTable>
                    <c15:dlblFTEntry>
                      <c15:txfldGUID>{20547DB0-2CB4-4058-8EBC-E5C39CC41E15}</c15:txfldGUID>
                      <c15:f>'Slide 13 - Edu Attainment'!$F$6</c15:f>
                      <c15:dlblFieldTableCache>
                        <c:ptCount val="1"/>
                        <c:pt idx="0">
                          <c:v>Pacific Islander</c:v>
                        </c:pt>
                      </c15:dlblFieldTableCache>
                    </c15:dlblFTEntry>
                  </c15:dlblFieldTable>
                  <c15:showDataLabelsRange val="0"/>
                </c:ext>
              </c:extLst>
            </c:dLbl>
            <c:dLbl>
              <c:idx val="5"/>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5-B9DB-4797-8D5B-99721D628232}"/>
                </c:ext>
                <c:ext xmlns:c15="http://schemas.microsoft.com/office/drawing/2012/chart" uri="{CE6537A1-D6FC-4f65-9D91-7224C49458BB}"/>
              </c:extLst>
            </c:dLbl>
            <c:dLbl>
              <c:idx val="6"/>
              <c:layout/>
              <c:tx>
                <c:rich>
                  <a:bodyPr/>
                  <a:lstStyle/>
                  <a:p>
                    <a:fld id="{726F1813-DD0A-4AD7-9BBE-F8F861CB6A33}"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6-B9DB-4797-8D5B-99721D628232}"/>
                </c:ext>
                <c:ext xmlns:c15="http://schemas.microsoft.com/office/drawing/2012/chart" uri="{CE6537A1-D6FC-4f65-9D91-7224C49458BB}">
                  <c15:layout/>
                  <c15:dlblFieldTable>
                    <c15:dlblFTEntry>
                      <c15:txfldGUID>{726F1813-DD0A-4AD7-9BBE-F8F861CB6A33}</c15:txfldGUID>
                      <c15:f>'Slide 13 - Edu Attainment'!$F$8</c15:f>
                      <c15:dlblFieldTableCache>
                        <c:ptCount val="1"/>
                        <c:pt idx="0">
                          <c:v>Native American</c:v>
                        </c:pt>
                      </c15:dlblFieldTableCache>
                    </c15:dlblFTEntry>
                  </c15:dlblFieldTable>
                  <c15:showDataLabelsRange val="0"/>
                </c:ext>
              </c:extLst>
            </c:dLbl>
            <c:dLbl>
              <c:idx val="7"/>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7-B9DB-4797-8D5B-99721D628232}"/>
                </c:ext>
                <c:ext xmlns:c15="http://schemas.microsoft.com/office/drawing/2012/chart" uri="{CE6537A1-D6FC-4f65-9D91-7224C49458BB}"/>
              </c:extLst>
            </c:dLbl>
            <c:dLbl>
              <c:idx val="8"/>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mn-lt"/>
                        <a:ea typeface="+mn-ea"/>
                        <a:cs typeface="+mn-cs"/>
                      </a:defRPr>
                    </a:pPr>
                    <a:fld id="{B789585D-3A89-474D-8B33-3775FE8D0D7E}" type="CELLREF">
                      <a:rPr lang="en-US" sz="1200" smtClean="0"/>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75000"/>
                              <a:lumOff val="25000"/>
                            </a:sysClr>
                          </a:solidFill>
                        </a:defRPr>
                      </a:pPr>
                      <a:t>[CELLREF]</a:t>
                    </a:fld>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8-B9DB-4797-8D5B-99721D628232}"/>
                </c:ext>
                <c:ext xmlns:c15="http://schemas.microsoft.com/office/drawing/2012/chart" uri="{CE6537A1-D6FC-4f65-9D91-7224C49458BB}">
                  <c15:layout/>
                  <c15:dlblFieldTable>
                    <c15:dlblFTEntry>
                      <c15:txfldGUID>{B789585D-3A89-474D-8B33-3775FE8D0D7E}</c15:txfldGUID>
                      <c15:f>'Slide 13 - Edu Attainment'!$F$10</c15:f>
                      <c15:dlblFieldTableCache>
                        <c:ptCount val="1"/>
                        <c:pt idx="0">
                          <c:v>Latino</c:v>
                        </c:pt>
                      </c15:dlblFieldTableCache>
                    </c15:dlblFTEntry>
                  </c15:dlblFieldTable>
                  <c15:showDataLabelsRange val="0"/>
                </c:ext>
              </c:extLst>
            </c:dLbl>
            <c:dLbl>
              <c:idx val="9"/>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9-B9DB-4797-8D5B-99721D628232}"/>
                </c:ext>
                <c:ext xmlns:c15="http://schemas.microsoft.com/office/drawing/2012/chart" uri="{CE6537A1-D6FC-4f65-9D91-7224C49458BB}"/>
              </c:extLst>
            </c:dLbl>
            <c:dLbl>
              <c:idx val="10"/>
              <c:layout/>
              <c:tx>
                <c:rich>
                  <a:bodyPr/>
                  <a:lstStyle/>
                  <a:p>
                    <a:fld id="{F6A72EAB-53AE-4AEF-AB25-7129E53864E7}"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A-B9DB-4797-8D5B-99721D628232}"/>
                </c:ext>
                <c:ext xmlns:c15="http://schemas.microsoft.com/office/drawing/2012/chart" uri="{CE6537A1-D6FC-4f65-9D91-7224C49458BB}">
                  <c15:layout/>
                  <c15:dlblFieldTable>
                    <c15:dlblFTEntry>
                      <c15:txfldGUID>{F6A72EAB-53AE-4AEF-AB25-7129E53864E7}</c15:txfldGUID>
                      <c15:f>'Slide 13 - Edu Attainment'!$F$12</c15:f>
                      <c15:dlblFieldTableCache>
                        <c:ptCount val="1"/>
                        <c:pt idx="0">
                          <c:v>Asian</c:v>
                        </c:pt>
                      </c15:dlblFieldTableCache>
                    </c15:dlblFTEntry>
                  </c15:dlblFieldTable>
                  <c15:showDataLabelsRange val="0"/>
                </c:ext>
              </c:extLst>
            </c:dLbl>
            <c:dLbl>
              <c:idx val="11"/>
              <c:tx>
                <c:rich>
                  <a:bodyPr/>
                  <a:lstStyle/>
                  <a:p>
                    <a:endParaRPr lang="en-US"/>
                  </a:p>
                </c:rich>
              </c:tx>
              <c:dLblPos val="ct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B-B9DB-4797-8D5B-99721D628232}"/>
                </c:ext>
                <c:ext xmlns:c15="http://schemas.microsoft.com/office/drawing/2012/chart" uri="{CE6537A1-D6FC-4f65-9D91-7224C49458BB}"/>
              </c:extLst>
            </c:dLbl>
            <c:dLbl>
              <c:idx val="12"/>
              <c:layout/>
              <c:tx>
                <c:rich>
                  <a:bodyPr/>
                  <a:lstStyle/>
                  <a:p>
                    <a:fld id="{9E7ACE97-6123-4970-87CD-34729BCCD829}" type="CELLREF">
                      <a:rPr lang="en-US" smtClean="0"/>
                      <a:pPr/>
                      <a:t>[CELLREF]</a:t>
                    </a:fld>
                    <a:endParaRPr lang="en-US"/>
                  </a:p>
                </c:rich>
              </c:tx>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C-B9DB-4797-8D5B-99721D628232}"/>
                </c:ext>
                <c:ext xmlns:c15="http://schemas.microsoft.com/office/drawing/2012/chart" uri="{CE6537A1-D6FC-4f65-9D91-7224C49458BB}">
                  <c15:layout/>
                  <c15:dlblFieldTable>
                    <c15:dlblFTEntry>
                      <c15:txfldGUID>{9E7ACE97-6123-4970-87CD-34729BCCD829}</c15:txfldGUID>
                      <c15:f>'Slide 13 - Edu Attainment'!$F$14</c15:f>
                      <c15:dlblFieldTableCache>
                        <c:ptCount val="1"/>
                        <c:pt idx="0">
                          <c:v>African American</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'Slide 13 - Edu Attainment'!$C$2:$C$14</c:f>
              <c:numCache>
                <c:formatCode>0%</c:formatCode>
                <c:ptCount val="13"/>
                <c:pt idx="0">
                  <c:v>0.3</c:v>
                </c:pt>
                <c:pt idx="2">
                  <c:v>0.3</c:v>
                </c:pt>
                <c:pt idx="4">
                  <c:v>0.3</c:v>
                </c:pt>
                <c:pt idx="6">
                  <c:v>0.3</c:v>
                </c:pt>
                <c:pt idx="8">
                  <c:v>0.3</c:v>
                </c:pt>
                <c:pt idx="10">
                  <c:v>0.3</c:v>
                </c:pt>
                <c:pt idx="12">
                  <c:v>0.3</c:v>
                </c:pt>
              </c:numCache>
            </c:numRef>
          </c:val>
          <c:extLst xmlns:c16r2="http://schemas.microsoft.com/office/drawing/2015/06/chart">
            <c:ext xmlns:c16="http://schemas.microsoft.com/office/drawing/2014/chart" uri="{C3380CC4-5D6E-409C-BE32-E72D297353CC}">
              <c16:uniqueId val="{0000001D-B9DB-4797-8D5B-99721D628232}"/>
            </c:ext>
          </c:extLst>
        </c:ser>
        <c:ser>
          <c:idx val="3"/>
          <c:order val="3"/>
          <c:spPr>
            <a:solidFill>
              <a:srgbClr val="A4D6DA"/>
            </a:solidFill>
            <a:ln>
              <a:noFill/>
            </a:ln>
            <a:effectLst/>
          </c:spPr>
          <c:invertIfNegative val="0"/>
          <c:dPt>
            <c:idx val="0"/>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1F-B9DB-4797-8D5B-99721D628232}"/>
              </c:ext>
            </c:extLst>
          </c:dPt>
          <c:dPt>
            <c:idx val="2"/>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1-B9DB-4797-8D5B-99721D628232}"/>
              </c:ext>
            </c:extLst>
          </c:dPt>
          <c:dPt>
            <c:idx val="4"/>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3-B9DB-4797-8D5B-99721D628232}"/>
              </c:ext>
            </c:extLst>
          </c:dPt>
          <c:dPt>
            <c:idx val="6"/>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5-B9DB-4797-8D5B-99721D628232}"/>
              </c:ext>
            </c:extLst>
          </c:dPt>
          <c:dPt>
            <c:idx val="8"/>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7-B9DB-4797-8D5B-99721D628232}"/>
              </c:ext>
            </c:extLst>
          </c:dPt>
          <c:dPt>
            <c:idx val="10"/>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9-B9DB-4797-8D5B-99721D628232}"/>
              </c:ext>
            </c:extLst>
          </c:dPt>
          <c:dPt>
            <c:idx val="12"/>
            <c:invertIfNegative val="0"/>
            <c:bubble3D val="0"/>
            <c:spPr>
              <a:solidFill>
                <a:srgbClr val="A4D6DA"/>
              </a:solidFill>
              <a:ln>
                <a:noFill/>
              </a:ln>
              <a:effectLst/>
            </c:spPr>
            <c:extLst xmlns:c16r2="http://schemas.microsoft.com/office/drawing/2015/06/chart">
              <c:ext xmlns:c16="http://schemas.microsoft.com/office/drawing/2014/chart" uri="{C3380CC4-5D6E-409C-BE32-E72D297353CC}">
                <c16:uniqueId val="{0000002B-B9DB-4797-8D5B-99721D62823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'Slide 13 - Edu Attainment'!$D$2:$D$14</c:f>
              <c:numCache>
                <c:formatCode>0%</c:formatCode>
                <c:ptCount val="13"/>
                <c:pt idx="0">
                  <c:v>0.41260000000000002</c:v>
                </c:pt>
                <c:pt idx="2">
                  <c:v>0.3427</c:v>
                </c:pt>
                <c:pt idx="4">
                  <c:v>0.18149999999999999</c:v>
                </c:pt>
                <c:pt idx="6">
                  <c:v>0.14000000000000001</c:v>
                </c:pt>
                <c:pt idx="8">
                  <c:v>0.1318</c:v>
                </c:pt>
                <c:pt idx="10">
                  <c:v>0.49859999999999999</c:v>
                </c:pt>
                <c:pt idx="12">
                  <c:v>0.25</c:v>
                </c:pt>
              </c:numCache>
            </c:numRef>
          </c:val>
          <c:extLst xmlns:c16r2="http://schemas.microsoft.com/office/drawing/2015/06/chart">
            <c:ext xmlns:c16="http://schemas.microsoft.com/office/drawing/2014/chart" uri="{C3380CC4-5D6E-409C-BE32-E72D297353CC}">
              <c16:uniqueId val="{0000002C-B9DB-4797-8D5B-99721D628232}"/>
            </c:ext>
          </c:extLst>
        </c:ser>
        <c:ser>
          <c:idx val="4"/>
          <c:order val="4"/>
          <c:spPr>
            <a:solidFill>
              <a:sysClr val="window" lastClr="FFFFFF"/>
            </a:solidFill>
            <a:ln>
              <a:noFill/>
            </a:ln>
            <a:effectLst/>
          </c:spPr>
          <c:invertIfNegative val="0"/>
          <c:dLbls>
            <c:delete val="1"/>
          </c:dLbls>
          <c:val>
            <c:numRef>
              <c:f>'Slide 13 - Edu Attainment'!$E$2:$E$14</c:f>
              <c:numCache>
                <c:formatCode>0%</c:formatCode>
                <c:ptCount val="13"/>
                <c:pt idx="0">
                  <c:v>8.5999999999999965E-2</c:v>
                </c:pt>
                <c:pt idx="2">
                  <c:v>0.15589999999999998</c:v>
                </c:pt>
                <c:pt idx="4">
                  <c:v>0.31709999999999999</c:v>
                </c:pt>
                <c:pt idx="6">
                  <c:v>0.35859999999999997</c:v>
                </c:pt>
                <c:pt idx="8">
                  <c:v>0.36680000000000001</c:v>
                </c:pt>
                <c:pt idx="10">
                  <c:v>0</c:v>
                </c:pt>
                <c:pt idx="12">
                  <c:v>0.24859999999999999</c:v>
                </c:pt>
              </c:numCache>
            </c:numRef>
          </c:val>
          <c:extLst xmlns:c16r2="http://schemas.microsoft.com/office/drawing/2015/06/chart">
            <c:ext xmlns:c16="http://schemas.microsoft.com/office/drawing/2014/chart" uri="{C3380CC4-5D6E-409C-BE32-E72D297353CC}">
              <c16:uniqueId val="{0000002D-B9DB-4797-8D5B-99721D628232}"/>
            </c:ext>
          </c:extLst>
        </c:ser>
        <c:dLbls>
          <c:dLblPos val="ctr"/>
          <c:showLegendKey val="0"/>
          <c:showVal val="1"/>
          <c:showCatName val="0"/>
          <c:showSerName val="0"/>
          <c:showPercent val="0"/>
          <c:showBubbleSize val="0"/>
        </c:dLbls>
        <c:gapWidth val="0"/>
        <c:overlap val="100"/>
        <c:axId val="172548512"/>
        <c:axId val="172547728"/>
      </c:barChart>
      <c:catAx>
        <c:axId val="172548512"/>
        <c:scaling>
          <c:orientation val="minMax"/>
        </c:scaling>
        <c:delete val="1"/>
        <c:axPos val="l"/>
        <c:majorTickMark val="none"/>
        <c:minorTickMark val="none"/>
        <c:tickLblPos val="nextTo"/>
        <c:crossAx val="172547728"/>
        <c:crosses val="autoZero"/>
        <c:auto val="1"/>
        <c:lblAlgn val="ctr"/>
        <c:lblOffset val="100"/>
        <c:noMultiLvlLbl val="0"/>
      </c:catAx>
      <c:valAx>
        <c:axId val="172547728"/>
        <c:scaling>
          <c:orientation val="minMax"/>
        </c:scaling>
        <c:delete val="1"/>
        <c:axPos val="b"/>
        <c:numFmt formatCode="0%" sourceLinked="1"/>
        <c:majorTickMark val="none"/>
        <c:minorTickMark val="none"/>
        <c:tickLblPos val="nextTo"/>
        <c:crossAx val="17254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25901027486212E-3"/>
          <c:y val="2.6905829596412514E-4"/>
          <c:w val="0.98365781326157242"/>
          <c:h val="0.68569965749796968"/>
        </c:manualLayout>
      </c:layout>
      <c:barChart>
        <c:barDir val="col"/>
        <c:grouping val="stacked"/>
        <c:varyColors val="0"/>
        <c:ser>
          <c:idx val="5"/>
          <c:order val="0"/>
          <c:tx>
            <c:strRef>
              <c:f>'All Gr Math'!$G$1</c:f>
              <c:strCache>
                <c:ptCount val="1"/>
                <c:pt idx="0">
                  <c:v>High buffer</c:v>
                </c:pt>
              </c:strCache>
            </c:strRef>
          </c:tx>
          <c:spPr>
            <a:noFill/>
            <a:ln>
              <a:noFill/>
            </a:ln>
            <a:effectLst/>
          </c:spPr>
          <c:invertIfNegative val="0"/>
          <c:dLbls>
            <c:delete val="1"/>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Math'!$G$2:$G$13</c:f>
              <c:numCache>
                <c:formatCode>0%</c:formatCode>
                <c:ptCount val="12"/>
                <c:pt idx="1">
                  <c:v>7.1699999999999986E-2</c:v>
                </c:pt>
                <c:pt idx="2">
                  <c:v>0.60959999999999992</c:v>
                </c:pt>
                <c:pt idx="3">
                  <c:v>0.45879999999999999</c:v>
                </c:pt>
                <c:pt idx="4">
                  <c:v>0.14069999999999994</c:v>
                </c:pt>
                <c:pt idx="5">
                  <c:v>0.13109999999999988</c:v>
                </c:pt>
                <c:pt idx="6">
                  <c:v>0.19400000000000006</c:v>
                </c:pt>
                <c:pt idx="7">
                  <c:v>0.41839999999999999</c:v>
                </c:pt>
                <c:pt idx="8">
                  <c:v>0.40999999999999992</c:v>
                </c:pt>
                <c:pt idx="9">
                  <c:v>0</c:v>
                </c:pt>
                <c:pt idx="10">
                  <c:v>0.13659999999999994</c:v>
                </c:pt>
                <c:pt idx="11">
                  <c:v>0.26080000000000003</c:v>
                </c:pt>
              </c:numCache>
            </c:numRef>
          </c:val>
        </c:ser>
        <c:ser>
          <c:idx val="4"/>
          <c:order val="1"/>
          <c:tx>
            <c:strRef>
              <c:f>'All Gr Math'!$F$1</c:f>
              <c:strCache>
                <c:ptCount val="1"/>
                <c:pt idx="0">
                  <c:v>Standard Not Met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Math'!$F$2:$F$13</c:f>
              <c:numCache>
                <c:formatCode>0%</c:formatCode>
                <c:ptCount val="12"/>
                <c:pt idx="1">
                  <c:v>0.5524</c:v>
                </c:pt>
                <c:pt idx="2">
                  <c:v>0.1108</c:v>
                </c:pt>
                <c:pt idx="3">
                  <c:v>0.1724</c:v>
                </c:pt>
                <c:pt idx="4">
                  <c:v>0.44840000000000002</c:v>
                </c:pt>
                <c:pt idx="5">
                  <c:v>0.4778</c:v>
                </c:pt>
                <c:pt idx="6">
                  <c:v>0.39029999999999998</c:v>
                </c:pt>
                <c:pt idx="7">
                  <c:v>0.22459999999999999</c:v>
                </c:pt>
                <c:pt idx="8">
                  <c:v>0.2177</c:v>
                </c:pt>
                <c:pt idx="9">
                  <c:v>0.64510000000000001</c:v>
                </c:pt>
                <c:pt idx="10">
                  <c:v>0.45850000000000002</c:v>
                </c:pt>
                <c:pt idx="11">
                  <c:v>0.35449999999999998</c:v>
                </c:pt>
              </c:numCache>
            </c:numRef>
          </c:val>
        </c:ser>
        <c:ser>
          <c:idx val="3"/>
          <c:order val="2"/>
          <c:tx>
            <c:strRef>
              <c:f>'All Gr Math'!$E$1</c:f>
              <c:strCache>
                <c:ptCount val="1"/>
                <c:pt idx="0">
                  <c:v>Standard Nearly Met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Math'!$E$2:$E$13</c:f>
              <c:numCache>
                <c:formatCode>0%</c:formatCode>
                <c:ptCount val="12"/>
                <c:pt idx="1">
                  <c:v>0.25019999999999998</c:v>
                </c:pt>
                <c:pt idx="2">
                  <c:v>0.15390000000000001</c:v>
                </c:pt>
                <c:pt idx="3">
                  <c:v>0.24310000000000001</c:v>
                </c:pt>
                <c:pt idx="4">
                  <c:v>0.28520000000000001</c:v>
                </c:pt>
                <c:pt idx="5">
                  <c:v>0.26540000000000002</c:v>
                </c:pt>
                <c:pt idx="6">
                  <c:v>0.28999999999999998</c:v>
                </c:pt>
                <c:pt idx="7">
                  <c:v>0.23130000000000001</c:v>
                </c:pt>
                <c:pt idx="8">
                  <c:v>0.24660000000000001</c:v>
                </c:pt>
                <c:pt idx="9">
                  <c:v>0.22919999999999999</c:v>
                </c:pt>
                <c:pt idx="10">
                  <c:v>0.2792</c:v>
                </c:pt>
                <c:pt idx="11">
                  <c:v>0.25900000000000001</c:v>
                </c:pt>
              </c:numCache>
            </c:numRef>
          </c:val>
        </c:ser>
        <c:ser>
          <c:idx val="2"/>
          <c:order val="3"/>
          <c:tx>
            <c:strRef>
              <c:f>'All Gr Math'!$D$1</c:f>
              <c:strCache>
                <c:ptCount val="1"/>
                <c:pt idx="0">
                  <c:v>Standard Met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Math'!$D$2:$D$13</c:f>
              <c:numCache>
                <c:formatCode>0%</c:formatCode>
                <c:ptCount val="12"/>
                <c:pt idx="1">
                  <c:v>0.13239999999999999</c:v>
                </c:pt>
                <c:pt idx="2">
                  <c:v>0.224</c:v>
                </c:pt>
                <c:pt idx="3">
                  <c:v>0.27860000000000001</c:v>
                </c:pt>
                <c:pt idx="4">
                  <c:v>0.1734</c:v>
                </c:pt>
                <c:pt idx="5">
                  <c:v>0.16020000000000001</c:v>
                </c:pt>
                <c:pt idx="6">
                  <c:v>0.19989999999999999</c:v>
                </c:pt>
                <c:pt idx="7">
                  <c:v>0.2407</c:v>
                </c:pt>
                <c:pt idx="8">
                  <c:v>0.25690000000000002</c:v>
                </c:pt>
                <c:pt idx="9">
                  <c:v>9.2100000000000001E-2</c:v>
                </c:pt>
                <c:pt idx="10">
                  <c:v>0.16789999999999999</c:v>
                </c:pt>
                <c:pt idx="11">
                  <c:v>0.2001</c:v>
                </c:pt>
              </c:numCache>
            </c:numRef>
          </c:val>
        </c:ser>
        <c:ser>
          <c:idx val="1"/>
          <c:order val="4"/>
          <c:tx>
            <c:strRef>
              <c:f>'All Gr Math'!$C$1</c:f>
              <c:strCache>
                <c:ptCount val="1"/>
                <c:pt idx="0">
                  <c:v>Standard Exceeded</c:v>
                </c:pt>
              </c:strCache>
            </c:strRef>
          </c:tx>
          <c:spPr>
            <a:solidFill>
              <a:schemeClr val="accent6">
                <a:lumMod val="75000"/>
              </a:schemeClr>
            </a:solidFill>
            <a:ln>
              <a:noFill/>
            </a:ln>
            <a:effectLst/>
          </c:spPr>
          <c:invertIfNegative val="0"/>
          <c:dLbls>
            <c:dLbl>
              <c:idx val="9"/>
              <c:layout>
                <c:manualLayout>
                  <c:x val="-2.7777777777777779E-3"/>
                  <c:y val="-3.2262413994579291E-2"/>
                </c:manualLayout>
              </c:layout>
              <c:tx>
                <c:rich>
                  <a:bodyPr/>
                  <a:lstStyle/>
                  <a:p>
                    <a:fld id="{64D8AFCA-EC42-4567-95D5-79FC2003BF1A}"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Math'!$C$2:$C$13</c:f>
              <c:numCache>
                <c:formatCode>0%</c:formatCode>
                <c:ptCount val="12"/>
                <c:pt idx="1">
                  <c:v>6.5000000000000002E-2</c:v>
                </c:pt>
                <c:pt idx="2">
                  <c:v>0.51139999999999997</c:v>
                </c:pt>
                <c:pt idx="3">
                  <c:v>0.30590000000000001</c:v>
                </c:pt>
                <c:pt idx="4">
                  <c:v>9.3100000000000002E-2</c:v>
                </c:pt>
                <c:pt idx="5">
                  <c:v>9.6600000000000005E-2</c:v>
                </c:pt>
                <c:pt idx="6">
                  <c:v>0.11990000000000001</c:v>
                </c:pt>
                <c:pt idx="7">
                  <c:v>0.3034</c:v>
                </c:pt>
                <c:pt idx="8">
                  <c:v>0.27879999999999999</c:v>
                </c:pt>
                <c:pt idx="9">
                  <c:v>3.3599999999999998E-2</c:v>
                </c:pt>
                <c:pt idx="10">
                  <c:v>9.4399999999999998E-2</c:v>
                </c:pt>
                <c:pt idx="11">
                  <c:v>0.18640000000000001</c:v>
                </c:pt>
              </c:numCache>
            </c:numRef>
          </c:val>
        </c:ser>
        <c:ser>
          <c:idx val="0"/>
          <c:order val="6"/>
          <c:tx>
            <c:strRef>
              <c:f>'All Gr Math'!$B$1</c:f>
              <c:strCache>
                <c:ptCount val="1"/>
                <c:pt idx="0">
                  <c:v>Low buffer</c:v>
                </c:pt>
              </c:strCache>
            </c:strRef>
          </c:tx>
          <c:spPr>
            <a:noFill/>
            <a:ln>
              <a:noFill/>
            </a:ln>
            <a:effectLst/>
          </c:spPr>
          <c:invertIfNegative val="0"/>
          <c:dLbls>
            <c:delete val="1"/>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Math'!$B$2:$B$13</c:f>
              <c:numCache>
                <c:formatCode>0%</c:formatCode>
                <c:ptCount val="12"/>
                <c:pt idx="1">
                  <c:v>0.53799999999999992</c:v>
                </c:pt>
                <c:pt idx="2">
                  <c:v>0</c:v>
                </c:pt>
                <c:pt idx="3">
                  <c:v>0.15089999999999992</c:v>
                </c:pt>
                <c:pt idx="4">
                  <c:v>0.46889999999999993</c:v>
                </c:pt>
                <c:pt idx="5">
                  <c:v>0.47859999999999991</c:v>
                </c:pt>
                <c:pt idx="6">
                  <c:v>0.41559999999999997</c:v>
                </c:pt>
                <c:pt idx="7">
                  <c:v>0.19129999999999991</c:v>
                </c:pt>
                <c:pt idx="8">
                  <c:v>0.19969999999999988</c:v>
                </c:pt>
                <c:pt idx="9">
                  <c:v>0.60969999999999991</c:v>
                </c:pt>
                <c:pt idx="10">
                  <c:v>0.47309999999999997</c:v>
                </c:pt>
                <c:pt idx="11">
                  <c:v>0.34889999999999993</c:v>
                </c:pt>
              </c:numCache>
            </c:numRef>
          </c:val>
        </c:ser>
        <c:dLbls>
          <c:showLegendKey val="0"/>
          <c:showVal val="1"/>
          <c:showCatName val="0"/>
          <c:showSerName val="0"/>
          <c:showPercent val="0"/>
          <c:showBubbleSize val="0"/>
        </c:dLbls>
        <c:gapWidth val="150"/>
        <c:overlap val="100"/>
        <c:axId val="219456744"/>
        <c:axId val="219457136"/>
      </c:barChart>
      <c:lineChart>
        <c:grouping val="standard"/>
        <c:varyColors val="0"/>
        <c:ser>
          <c:idx val="6"/>
          <c:order val="5"/>
          <c:tx>
            <c:strRef>
              <c:f>'All Gr Math'!$H$1</c:f>
              <c:strCache>
                <c:ptCount val="1"/>
                <c:pt idx="0">
                  <c:v>Midpoint line</c:v>
                </c:pt>
              </c:strCache>
            </c:strRef>
          </c:tx>
          <c:spPr>
            <a:ln w="12700" cap="rnd">
              <a:solidFill>
                <a:schemeClr val="bg1">
                  <a:lumMod val="75000"/>
                </a:schemeClr>
              </a:solidFill>
              <a:round/>
            </a:ln>
            <a:effectLst/>
          </c:spPr>
          <c:marker>
            <c:symbol val="none"/>
          </c:marker>
          <c:dLbls>
            <c:delete val="1"/>
          </c:dLbls>
          <c:cat>
            <c:strRef>
              <c:f>'All Gr Math'!$A$2:$A$13</c:f>
              <c:strCache>
                <c:ptCount val="12"/>
                <c:pt idx="1">
                  <c:v>African American</c:v>
                </c:pt>
                <c:pt idx="2">
                  <c:v>Asian</c:v>
                </c:pt>
                <c:pt idx="3">
                  <c:v>Filipino</c:v>
                </c:pt>
                <c:pt idx="4">
                  <c:v>Latino</c:v>
                </c:pt>
                <c:pt idx="5">
                  <c:v>Native American</c:v>
                </c:pt>
                <c:pt idx="6">
                  <c:v>Pacific Islander</c:v>
                </c:pt>
                <c:pt idx="7">
                  <c:v>Two or More Races</c:v>
                </c:pt>
                <c:pt idx="8">
                  <c:v>White</c:v>
                </c:pt>
                <c:pt idx="9">
                  <c:v>English Learner</c:v>
                </c:pt>
                <c:pt idx="10">
                  <c:v>Low Income</c:v>
                </c:pt>
                <c:pt idx="11">
                  <c:v>ALL STUDENTS</c:v>
                </c:pt>
              </c:strCache>
            </c:strRef>
          </c:cat>
          <c:val>
            <c:numRef>
              <c:f>'All Gr Math'!$H$2:$H$14</c:f>
              <c:numCache>
                <c:formatCode>0%</c:formatCode>
                <c:ptCount val="13"/>
                <c:pt idx="0">
                  <c:v>0.87429999999999997</c:v>
                </c:pt>
                <c:pt idx="1">
                  <c:v>0.87429999999999997</c:v>
                </c:pt>
                <c:pt idx="2">
                  <c:v>0.87429999999999997</c:v>
                </c:pt>
                <c:pt idx="3">
                  <c:v>0.87429999999999997</c:v>
                </c:pt>
                <c:pt idx="4">
                  <c:v>0.87429999999999997</c:v>
                </c:pt>
                <c:pt idx="5">
                  <c:v>0.87429999999999997</c:v>
                </c:pt>
                <c:pt idx="6">
                  <c:v>0.87429999999999997</c:v>
                </c:pt>
                <c:pt idx="7">
                  <c:v>0.87429999999999997</c:v>
                </c:pt>
                <c:pt idx="8">
                  <c:v>0.87429999999999997</c:v>
                </c:pt>
                <c:pt idx="9">
                  <c:v>0.87429999999999997</c:v>
                </c:pt>
                <c:pt idx="10">
                  <c:v>0.87429999999999997</c:v>
                </c:pt>
                <c:pt idx="11">
                  <c:v>0.87429999999999997</c:v>
                </c:pt>
                <c:pt idx="12">
                  <c:v>0.87429999999999997</c:v>
                </c:pt>
              </c:numCache>
            </c:numRef>
          </c:val>
          <c:smooth val="0"/>
        </c:ser>
        <c:dLbls>
          <c:showLegendKey val="0"/>
          <c:showVal val="1"/>
          <c:showCatName val="0"/>
          <c:showSerName val="0"/>
          <c:showPercent val="0"/>
          <c:showBubbleSize val="0"/>
        </c:dLbls>
        <c:marker val="1"/>
        <c:smooth val="0"/>
        <c:axId val="219456744"/>
        <c:axId val="219457136"/>
      </c:lineChart>
      <c:catAx>
        <c:axId val="21945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457136"/>
        <c:crosses val="autoZero"/>
        <c:auto val="1"/>
        <c:lblAlgn val="ctr"/>
        <c:lblOffset val="100"/>
        <c:noMultiLvlLbl val="0"/>
      </c:catAx>
      <c:valAx>
        <c:axId val="219457136"/>
        <c:scaling>
          <c:orientation val="minMax"/>
        </c:scaling>
        <c:delete val="1"/>
        <c:axPos val="l"/>
        <c:numFmt formatCode="0%" sourceLinked="1"/>
        <c:majorTickMark val="none"/>
        <c:minorTickMark val="none"/>
        <c:tickLblPos val="nextTo"/>
        <c:crossAx val="219456744"/>
        <c:crosses val="autoZero"/>
        <c:crossBetween val="between"/>
      </c:valAx>
      <c:spPr>
        <a:noFill/>
        <a:ln>
          <a:noFill/>
        </a:ln>
        <a:effectLst/>
      </c:spPr>
    </c:plotArea>
    <c:legend>
      <c:legendPos val="b"/>
      <c:legendEntry>
        <c:idx val="0"/>
        <c:delete val="1"/>
      </c:legendEntry>
      <c:legendEntry>
        <c:idx val="5"/>
        <c:delete val="1"/>
      </c:legendEntry>
      <c:legendEntry>
        <c:idx val="6"/>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Percent</a:t>
            </a:r>
            <a:r>
              <a:rPr lang="en-US" sz="1600" baseline="0" dirty="0" smtClean="0"/>
              <a:t> of Students Graduating in 4 Years</a:t>
            </a:r>
            <a:endParaRPr lang="en-US" sz="16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1851410409217321E-2"/>
          <c:y val="0.10115606936416185"/>
          <c:w val="0.95629717918156532"/>
          <c:h val="0.64834356183418251"/>
        </c:manualLayout>
      </c:layout>
      <c:barChart>
        <c:barDir val="col"/>
        <c:grouping val="clustered"/>
        <c:varyColors val="0"/>
        <c:ser>
          <c:idx val="0"/>
          <c:order val="0"/>
          <c:tx>
            <c:strRef>
              <c:f>'Slide 5 - Graduation'!$A$2</c:f>
              <c:strCache>
                <c:ptCount val="1"/>
                <c:pt idx="0">
                  <c:v>African American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Graduation'!$B$2:$C$2</c:f>
              <c:numCache>
                <c:formatCode>0%</c:formatCode>
                <c:ptCount val="2"/>
                <c:pt idx="0">
                  <c:v>0.68</c:v>
                </c:pt>
                <c:pt idx="1">
                  <c:v>0.79</c:v>
                </c:pt>
              </c:numCache>
            </c:numRef>
          </c:val>
        </c:ser>
        <c:ser>
          <c:idx val="1"/>
          <c:order val="1"/>
          <c:tx>
            <c:strRef>
              <c:f>'Slide 5 - Graduation'!$A$3</c:f>
              <c:strCache>
                <c:ptCount val="1"/>
                <c:pt idx="0">
                  <c:v>Asian</c:v>
                </c:pt>
              </c:strCache>
            </c:strRef>
          </c:tx>
          <c:spPr>
            <a:solidFill>
              <a:srgbClr val="67BA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Graduation'!$B$3:$C$3</c:f>
              <c:numCache>
                <c:formatCode>0%</c:formatCode>
                <c:ptCount val="2"/>
                <c:pt idx="0">
                  <c:v>0.92</c:v>
                </c:pt>
                <c:pt idx="1">
                  <c:v>0.95</c:v>
                </c:pt>
              </c:numCache>
            </c:numRef>
          </c:val>
        </c:ser>
        <c:ser>
          <c:idx val="2"/>
          <c:order val="2"/>
          <c:tx>
            <c:strRef>
              <c:f>'Slide 5 - Graduation'!$A$4</c:f>
              <c:strCache>
                <c:ptCount val="1"/>
                <c:pt idx="0">
                  <c:v>Filipino</c:v>
                </c:pt>
              </c:strCache>
            </c:strRef>
          </c:tx>
          <c:spPr>
            <a:solidFill>
              <a:srgbClr val="2742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Graduation'!$B$4:$C$4</c:f>
              <c:numCache>
                <c:formatCode>0%</c:formatCode>
                <c:ptCount val="2"/>
                <c:pt idx="0">
                  <c:v>0.91</c:v>
                </c:pt>
                <c:pt idx="1">
                  <c:v>0.95</c:v>
                </c:pt>
              </c:numCache>
            </c:numRef>
          </c:val>
        </c:ser>
        <c:ser>
          <c:idx val="3"/>
          <c:order val="3"/>
          <c:tx>
            <c:strRef>
              <c:f>'Slide 5 - Graduation'!$A$5</c:f>
              <c:strCache>
                <c:ptCount val="1"/>
                <c:pt idx="0">
                  <c:v>Latino</c:v>
                </c:pt>
              </c:strCache>
            </c:strRef>
          </c:tx>
          <c:spPr>
            <a:solidFill>
              <a:srgbClr val="FB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Graduation'!$B$5:$C$5</c:f>
              <c:numCache>
                <c:formatCode>0%</c:formatCode>
                <c:ptCount val="2"/>
                <c:pt idx="0">
                  <c:v>0.76</c:v>
                </c:pt>
                <c:pt idx="1">
                  <c:v>0.85</c:v>
                </c:pt>
              </c:numCache>
            </c:numRef>
          </c:val>
        </c:ser>
        <c:ser>
          <c:idx val="4"/>
          <c:order val="4"/>
          <c:tx>
            <c:strRef>
              <c:f>'Slide 5 - Graduation'!$A$6</c:f>
              <c:strCache>
                <c:ptCount val="1"/>
                <c:pt idx="0">
                  <c:v>Native American</c:v>
                </c:pt>
              </c:strCache>
            </c:strRef>
          </c:tx>
          <c:spPr>
            <a:solidFill>
              <a:srgbClr val="BFA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Graduation'!$B$6:$C$6</c:f>
              <c:numCache>
                <c:formatCode>0%</c:formatCode>
                <c:ptCount val="2"/>
                <c:pt idx="0">
                  <c:v>0.67</c:v>
                </c:pt>
                <c:pt idx="1">
                  <c:v>0.75</c:v>
                </c:pt>
              </c:numCache>
            </c:numRef>
          </c:val>
        </c:ser>
        <c:ser>
          <c:idx val="5"/>
          <c:order val="5"/>
          <c:tx>
            <c:strRef>
              <c:f>'Slide 5 - Graduation'!$A$7</c:f>
              <c:strCache>
                <c:ptCount val="1"/>
                <c:pt idx="0">
                  <c:v>Pacific Islander</c:v>
                </c:pt>
              </c:strCache>
            </c:strRef>
          </c:tx>
          <c:spPr>
            <a:solidFill>
              <a:srgbClr val="4836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Graduation'!$B$7:$C$7</c:f>
              <c:numCache>
                <c:formatCode>0%</c:formatCode>
                <c:ptCount val="2"/>
                <c:pt idx="0">
                  <c:v>0.76</c:v>
                </c:pt>
                <c:pt idx="1">
                  <c:v>0.86</c:v>
                </c:pt>
              </c:numCache>
            </c:numRef>
          </c:val>
        </c:ser>
        <c:ser>
          <c:idx val="6"/>
          <c:order val="6"/>
          <c:tx>
            <c:strRef>
              <c:f>'Slide 5 - Graduation'!$A$8</c:f>
              <c:strCache>
                <c:ptCount val="1"/>
                <c:pt idx="0">
                  <c:v>Two or More Races</c:v>
                </c:pt>
              </c:strCache>
            </c:strRef>
          </c:tx>
          <c:spPr>
            <a:solidFill>
              <a:srgbClr val="8EC1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Graduation'!$B$8:$C$8</c:f>
              <c:numCache>
                <c:formatCode>0%</c:formatCode>
                <c:ptCount val="2"/>
                <c:pt idx="0">
                  <c:v>0.82</c:v>
                </c:pt>
                <c:pt idx="1">
                  <c:v>0.87</c:v>
                </c:pt>
              </c:numCache>
            </c:numRef>
          </c:val>
        </c:ser>
        <c:ser>
          <c:idx val="7"/>
          <c:order val="7"/>
          <c:tx>
            <c:strRef>
              <c:f>'Slide 5 - Graduation'!$A$9</c:f>
              <c:strCache>
                <c:ptCount val="1"/>
                <c:pt idx="0">
                  <c:v>White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Graduation'!$B$9:$C$9</c:f>
              <c:numCache>
                <c:formatCode>0%</c:formatCode>
                <c:ptCount val="2"/>
                <c:pt idx="0">
                  <c:v>0.84</c:v>
                </c:pt>
                <c:pt idx="1">
                  <c:v>0.9</c:v>
                </c:pt>
              </c:numCache>
            </c:numRef>
          </c:val>
        </c:ser>
        <c:ser>
          <c:idx val="8"/>
          <c:order val="8"/>
          <c:tx>
            <c:strRef>
              <c:f>'Slide 5 - Graduation'!$A$10</c:f>
              <c:strCache>
                <c:ptCount val="1"/>
                <c:pt idx="0">
                  <c:v>Not Reported</c:v>
                </c:pt>
              </c:strCache>
            </c:strRef>
          </c:tx>
          <c:spPr>
            <a:solidFill>
              <a:srgbClr val="99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Graduation'!$B$10:$C$10</c:f>
              <c:numCache>
                <c:formatCode>0%</c:formatCode>
                <c:ptCount val="2"/>
                <c:pt idx="0">
                  <c:v>0.41</c:v>
                </c:pt>
                <c:pt idx="1">
                  <c:v>0.52</c:v>
                </c:pt>
              </c:numCache>
            </c:numRef>
          </c:val>
        </c:ser>
        <c:ser>
          <c:idx val="9"/>
          <c:order val="9"/>
          <c:tx>
            <c:strRef>
              <c:f>'Slide 5 - Graduation'!$A$11</c:f>
              <c:strCache>
                <c:ptCount val="1"/>
                <c:pt idx="0">
                  <c:v>ALL STUDENTS</c:v>
                </c:pt>
              </c:strCache>
            </c:strRef>
          </c:tx>
          <c:spPr>
            <a:solidFill>
              <a:srgbClr val="646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5 - Graduation'!$B$1:$C$1</c:f>
              <c:strCache>
                <c:ptCount val="2"/>
                <c:pt idx="0">
                  <c:v>Male</c:v>
                </c:pt>
                <c:pt idx="1">
                  <c:v>Female</c:v>
                </c:pt>
              </c:strCache>
            </c:strRef>
          </c:cat>
          <c:val>
            <c:numRef>
              <c:f>'Slide 5 - Graduation'!$B$11:$C$11</c:f>
              <c:numCache>
                <c:formatCode>0%</c:formatCode>
                <c:ptCount val="2"/>
                <c:pt idx="0">
                  <c:v>0.79</c:v>
                </c:pt>
                <c:pt idx="1">
                  <c:v>0.87</c:v>
                </c:pt>
              </c:numCache>
            </c:numRef>
          </c:val>
        </c:ser>
        <c:dLbls>
          <c:dLblPos val="outEnd"/>
          <c:showLegendKey val="0"/>
          <c:showVal val="1"/>
          <c:showCatName val="0"/>
          <c:showSerName val="0"/>
          <c:showPercent val="0"/>
          <c:showBubbleSize val="0"/>
        </c:dLbls>
        <c:gapWidth val="219"/>
        <c:overlap val="-27"/>
        <c:axId val="219457920"/>
        <c:axId val="219458312"/>
      </c:barChart>
      <c:catAx>
        <c:axId val="219457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458312"/>
        <c:crosses val="autoZero"/>
        <c:auto val="1"/>
        <c:lblAlgn val="ctr"/>
        <c:lblOffset val="100"/>
        <c:noMultiLvlLbl val="0"/>
      </c:catAx>
      <c:valAx>
        <c:axId val="219458312"/>
        <c:scaling>
          <c:orientation val="minMax"/>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457920"/>
        <c:crosses val="autoZero"/>
        <c:crossBetween val="between"/>
        <c:majorUnit val="1"/>
      </c:valAx>
      <c:spPr>
        <a:noFill/>
        <a:ln>
          <a:noFill/>
        </a:ln>
        <a:effectLst/>
      </c:spPr>
    </c:plotArea>
    <c:legend>
      <c:legendPos val="b"/>
      <c:layout>
        <c:manualLayout>
          <c:xMode val="edge"/>
          <c:yMode val="edge"/>
          <c:x val="8.2090660542432192E-2"/>
          <c:y val="0.89601590242396167"/>
          <c:w val="0.84183858267716527"/>
          <c:h val="7.26569013432144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b="0" i="0" baseline="0">
                <a:effectLst/>
              </a:rPr>
              <a:t>12th Grade Graduates Completing the A-G Course Sequence Required for UC/CSU Eligibility</a:t>
            </a:r>
          </a:p>
        </c:rich>
      </c:tx>
      <c:layout>
        <c:manualLayout>
          <c:xMode val="edge"/>
          <c:yMode val="edge"/>
          <c:x val="0.11145822397200351"/>
          <c:y val="1.388888888888888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6 - A-G'!$A$2</c:f>
              <c:strCache>
                <c:ptCount val="1"/>
                <c:pt idx="0">
                  <c:v>African American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A-G'!$B$2:$C$2</c:f>
              <c:numCache>
                <c:formatCode>0%</c:formatCode>
                <c:ptCount val="2"/>
                <c:pt idx="0">
                  <c:v>0.28000000000000003</c:v>
                </c:pt>
                <c:pt idx="1">
                  <c:v>0.42</c:v>
                </c:pt>
              </c:numCache>
            </c:numRef>
          </c:val>
        </c:ser>
        <c:ser>
          <c:idx val="1"/>
          <c:order val="1"/>
          <c:tx>
            <c:strRef>
              <c:f>'Slide 6 - A-G'!$A$3</c:f>
              <c:strCache>
                <c:ptCount val="1"/>
                <c:pt idx="0">
                  <c:v>Asian</c:v>
                </c:pt>
              </c:strCache>
            </c:strRef>
          </c:tx>
          <c:spPr>
            <a:solidFill>
              <a:srgbClr val="67BA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A-G'!$B$3:$C$3</c:f>
              <c:numCache>
                <c:formatCode>0%</c:formatCode>
                <c:ptCount val="2"/>
                <c:pt idx="0">
                  <c:v>0.69</c:v>
                </c:pt>
                <c:pt idx="1">
                  <c:v>0.78</c:v>
                </c:pt>
              </c:numCache>
            </c:numRef>
          </c:val>
        </c:ser>
        <c:ser>
          <c:idx val="2"/>
          <c:order val="2"/>
          <c:tx>
            <c:strRef>
              <c:f>'Slide 6 - A-G'!$A$4</c:f>
              <c:strCache>
                <c:ptCount val="1"/>
                <c:pt idx="0">
                  <c:v>Filipino</c:v>
                </c:pt>
              </c:strCache>
            </c:strRef>
          </c:tx>
          <c:spPr>
            <a:solidFill>
              <a:srgbClr val="2742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A-G'!$B$4:$C$4</c:f>
              <c:numCache>
                <c:formatCode>0%</c:formatCode>
                <c:ptCount val="2"/>
                <c:pt idx="0">
                  <c:v>0.57999999999999996</c:v>
                </c:pt>
                <c:pt idx="1">
                  <c:v>0.72</c:v>
                </c:pt>
              </c:numCache>
            </c:numRef>
          </c:val>
        </c:ser>
        <c:ser>
          <c:idx val="3"/>
          <c:order val="3"/>
          <c:tx>
            <c:strRef>
              <c:f>'Slide 6 - A-G'!$A$5</c:f>
              <c:strCache>
                <c:ptCount val="1"/>
                <c:pt idx="0">
                  <c:v>Latino</c:v>
                </c:pt>
              </c:strCache>
            </c:strRef>
          </c:tx>
          <c:spPr>
            <a:solidFill>
              <a:srgbClr val="FB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A-G'!$B$5:$C$5</c:f>
              <c:numCache>
                <c:formatCode>0%</c:formatCode>
                <c:ptCount val="2"/>
                <c:pt idx="0">
                  <c:v>0.33</c:v>
                </c:pt>
                <c:pt idx="1">
                  <c:v>0.46</c:v>
                </c:pt>
              </c:numCache>
            </c:numRef>
          </c:val>
        </c:ser>
        <c:ser>
          <c:idx val="4"/>
          <c:order val="4"/>
          <c:tx>
            <c:strRef>
              <c:f>'Slide 6 - A-G'!$A$6</c:f>
              <c:strCache>
                <c:ptCount val="1"/>
                <c:pt idx="0">
                  <c:v>Native American</c:v>
                </c:pt>
              </c:strCache>
            </c:strRef>
          </c:tx>
          <c:spPr>
            <a:solidFill>
              <a:srgbClr val="BFA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A-G'!$B$6:$C$6</c:f>
              <c:numCache>
                <c:formatCode>0%</c:formatCode>
                <c:ptCount val="2"/>
                <c:pt idx="0">
                  <c:v>0.25</c:v>
                </c:pt>
                <c:pt idx="1">
                  <c:v>0.32</c:v>
                </c:pt>
              </c:numCache>
            </c:numRef>
          </c:val>
        </c:ser>
        <c:ser>
          <c:idx val="5"/>
          <c:order val="5"/>
          <c:tx>
            <c:strRef>
              <c:f>'Slide 6 - A-G'!$A$7</c:f>
              <c:strCache>
                <c:ptCount val="1"/>
                <c:pt idx="0">
                  <c:v>Pacific Islander</c:v>
                </c:pt>
              </c:strCache>
            </c:strRef>
          </c:tx>
          <c:spPr>
            <a:solidFill>
              <a:srgbClr val="4836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A-G'!$B$7:$C$7</c:f>
              <c:numCache>
                <c:formatCode>0%</c:formatCode>
                <c:ptCount val="2"/>
                <c:pt idx="0">
                  <c:v>0.32</c:v>
                </c:pt>
                <c:pt idx="1">
                  <c:v>0.45</c:v>
                </c:pt>
              </c:numCache>
            </c:numRef>
          </c:val>
        </c:ser>
        <c:ser>
          <c:idx val="6"/>
          <c:order val="6"/>
          <c:tx>
            <c:strRef>
              <c:f>'Slide 6 - A-G'!$A$8</c:f>
              <c:strCache>
                <c:ptCount val="1"/>
                <c:pt idx="0">
                  <c:v>Two or More Races</c:v>
                </c:pt>
              </c:strCache>
            </c:strRef>
          </c:tx>
          <c:spPr>
            <a:solidFill>
              <a:srgbClr val="8EC1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A-G'!$B$8:$C$8</c:f>
              <c:numCache>
                <c:formatCode>0%</c:formatCode>
                <c:ptCount val="2"/>
                <c:pt idx="0">
                  <c:v>0.44</c:v>
                </c:pt>
                <c:pt idx="1">
                  <c:v>0.56000000000000005</c:v>
                </c:pt>
              </c:numCache>
            </c:numRef>
          </c:val>
        </c:ser>
        <c:ser>
          <c:idx val="7"/>
          <c:order val="7"/>
          <c:tx>
            <c:strRef>
              <c:f>'Slide 6 - A-G'!$A$9</c:f>
              <c:strCache>
                <c:ptCount val="1"/>
                <c:pt idx="0">
                  <c:v>White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A-G'!$B$9:$C$9</c:f>
              <c:numCache>
                <c:formatCode>0%</c:formatCode>
                <c:ptCount val="2"/>
                <c:pt idx="0">
                  <c:v>0.47</c:v>
                </c:pt>
                <c:pt idx="1">
                  <c:v>0.57999999999999996</c:v>
                </c:pt>
              </c:numCache>
            </c:numRef>
          </c:val>
        </c:ser>
        <c:ser>
          <c:idx val="8"/>
          <c:order val="8"/>
          <c:tx>
            <c:strRef>
              <c:f>'Slide 6 - A-G'!$A$10</c:f>
              <c:strCache>
                <c:ptCount val="1"/>
                <c:pt idx="0">
                  <c:v>Not Reported</c:v>
                </c:pt>
              </c:strCache>
            </c:strRef>
          </c:tx>
          <c:spPr>
            <a:solidFill>
              <a:srgbClr val="99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A-G'!$B$10:$C$10</c:f>
              <c:numCache>
                <c:formatCode>0%</c:formatCode>
                <c:ptCount val="2"/>
                <c:pt idx="0">
                  <c:v>0.35</c:v>
                </c:pt>
                <c:pt idx="1">
                  <c:v>0.43</c:v>
                </c:pt>
              </c:numCache>
            </c:numRef>
          </c:val>
        </c:ser>
        <c:ser>
          <c:idx val="9"/>
          <c:order val="9"/>
          <c:tx>
            <c:strRef>
              <c:f>'Slide 6 - A-G'!$A$11</c:f>
              <c:strCache>
                <c:ptCount val="1"/>
                <c:pt idx="0">
                  <c:v>ALL STUDENTS</c:v>
                </c:pt>
              </c:strCache>
            </c:strRef>
          </c:tx>
          <c:spPr>
            <a:solidFill>
              <a:srgbClr val="646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 A-G'!$B$1:$C$1</c:f>
              <c:strCache>
                <c:ptCount val="2"/>
                <c:pt idx="0">
                  <c:v>Male</c:v>
                </c:pt>
                <c:pt idx="1">
                  <c:v>Female</c:v>
                </c:pt>
              </c:strCache>
            </c:strRef>
          </c:cat>
          <c:val>
            <c:numRef>
              <c:f>'Slide 6 - A-G'!$B$11:$C$11</c:f>
              <c:numCache>
                <c:formatCode>0%</c:formatCode>
                <c:ptCount val="2"/>
                <c:pt idx="0">
                  <c:v>0.41</c:v>
                </c:pt>
                <c:pt idx="1">
                  <c:v>0.53</c:v>
                </c:pt>
              </c:numCache>
            </c:numRef>
          </c:val>
        </c:ser>
        <c:dLbls>
          <c:dLblPos val="outEnd"/>
          <c:showLegendKey val="0"/>
          <c:showVal val="1"/>
          <c:showCatName val="0"/>
          <c:showSerName val="0"/>
          <c:showPercent val="0"/>
          <c:showBubbleSize val="0"/>
        </c:dLbls>
        <c:gapWidth val="219"/>
        <c:overlap val="-27"/>
        <c:axId val="219459096"/>
        <c:axId val="220252008"/>
      </c:barChart>
      <c:catAx>
        <c:axId val="219459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252008"/>
        <c:crosses val="autoZero"/>
        <c:auto val="1"/>
        <c:lblAlgn val="ctr"/>
        <c:lblOffset val="100"/>
        <c:noMultiLvlLbl val="0"/>
      </c:catAx>
      <c:valAx>
        <c:axId val="220252008"/>
        <c:scaling>
          <c:orientation val="minMax"/>
          <c:max val="1"/>
        </c:scaling>
        <c:delete val="0"/>
        <c:axPos val="l"/>
        <c:numFmt formatCode="0%" sourceLinked="1"/>
        <c:majorTickMark val="out"/>
        <c:minorTickMark val="none"/>
        <c:tickLblPos val="nextTo"/>
        <c:spPr>
          <a:noFill/>
          <a:ln>
            <a:solidFill>
              <a:sysClr val="window" lastClr="FFFFFF">
                <a:lumMod val="85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459096"/>
        <c:crosses val="autoZero"/>
        <c:crossBetween val="between"/>
        <c:majorUnit val="1"/>
      </c:valAx>
      <c:spPr>
        <a:noFill/>
        <a:ln>
          <a:noFill/>
        </a:ln>
        <a:effectLst/>
      </c:spPr>
    </c:plotArea>
    <c:legend>
      <c:legendPos val="b"/>
      <c:layout>
        <c:manualLayout>
          <c:xMode val="edge"/>
          <c:yMode val="edge"/>
          <c:x val="8.2793853893263339E-2"/>
          <c:y val="0.89190862860892384"/>
          <c:w val="0.84135662729658778"/>
          <c:h val="9.246637139107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dirty="0"/>
              <a:t>Enrollment</a:t>
            </a:r>
            <a:r>
              <a:rPr lang="en-US" sz="1600" b="0" baseline="0" dirty="0"/>
              <a:t>, by Ethnicity (2017-18)</a:t>
            </a:r>
            <a:endParaRPr lang="en-US" sz="1400" b="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27023167975168"/>
          <c:y val="0.28771419019390637"/>
          <c:w val="0.6286662539794432"/>
          <c:h val="0.71847555513894101"/>
        </c:manualLayout>
      </c:layout>
      <c:pieChart>
        <c:varyColors val="1"/>
        <c:ser>
          <c:idx val="0"/>
          <c:order val="0"/>
          <c:dPt>
            <c:idx val="0"/>
            <c:bubble3D val="0"/>
            <c:spPr>
              <a:solidFill>
                <a:srgbClr val="0070C0"/>
              </a:solidFill>
              <a:ln w="19050">
                <a:solidFill>
                  <a:schemeClr val="lt1"/>
                </a:solidFill>
              </a:ln>
              <a:effectLst/>
            </c:spPr>
          </c:dPt>
          <c:dPt>
            <c:idx val="1"/>
            <c:bubble3D val="0"/>
            <c:spPr>
              <a:solidFill>
                <a:srgbClr val="67BAC1"/>
              </a:solidFill>
              <a:ln w="19050">
                <a:solidFill>
                  <a:schemeClr val="lt1"/>
                </a:solidFill>
              </a:ln>
              <a:effectLst/>
            </c:spPr>
          </c:dPt>
          <c:dPt>
            <c:idx val="2"/>
            <c:bubble3D val="0"/>
            <c:spPr>
              <a:solidFill>
                <a:srgbClr val="274221"/>
              </a:solidFill>
              <a:ln w="19050">
                <a:solidFill>
                  <a:schemeClr val="lt1"/>
                </a:solidFill>
              </a:ln>
              <a:effectLst/>
            </c:spPr>
          </c:dPt>
          <c:dPt>
            <c:idx val="3"/>
            <c:bubble3D val="0"/>
            <c:spPr>
              <a:solidFill>
                <a:srgbClr val="FBB040"/>
              </a:solidFill>
              <a:ln w="19050">
                <a:solidFill>
                  <a:schemeClr val="lt1"/>
                </a:solidFill>
              </a:ln>
              <a:effectLst/>
            </c:spPr>
          </c:dPt>
          <c:dPt>
            <c:idx val="4"/>
            <c:bubble3D val="0"/>
            <c:spPr>
              <a:solidFill>
                <a:srgbClr val="BFAFCF"/>
              </a:solidFill>
              <a:ln w="19050">
                <a:solidFill>
                  <a:schemeClr val="lt1"/>
                </a:solidFill>
              </a:ln>
              <a:effectLst/>
            </c:spPr>
          </c:dPt>
          <c:dPt>
            <c:idx val="5"/>
            <c:bubble3D val="0"/>
            <c:spPr>
              <a:solidFill>
                <a:srgbClr val="48365A"/>
              </a:solidFill>
              <a:ln w="19050">
                <a:solidFill>
                  <a:schemeClr val="lt1"/>
                </a:solidFill>
              </a:ln>
              <a:effectLst/>
            </c:spPr>
          </c:dPt>
          <c:dPt>
            <c:idx val="6"/>
            <c:bubble3D val="0"/>
            <c:spPr>
              <a:solidFill>
                <a:srgbClr val="8EC182"/>
              </a:solidFill>
              <a:ln w="19050">
                <a:solidFill>
                  <a:schemeClr val="lt1"/>
                </a:solidFill>
              </a:ln>
              <a:effectLst/>
            </c:spPr>
          </c:dPt>
          <c:dPt>
            <c:idx val="7"/>
            <c:bubble3D val="0"/>
            <c:spPr>
              <a:solidFill>
                <a:srgbClr val="1F497D"/>
              </a:solidFill>
              <a:ln w="19050">
                <a:solidFill>
                  <a:schemeClr val="lt1"/>
                </a:solidFill>
              </a:ln>
              <a:effectLst/>
            </c:spPr>
          </c:dPt>
          <c:dPt>
            <c:idx val="8"/>
            <c:bubble3D val="0"/>
            <c:spPr>
              <a:solidFill>
                <a:srgbClr val="999999"/>
              </a:solidFill>
              <a:ln w="19050">
                <a:solidFill>
                  <a:schemeClr val="lt1"/>
                </a:solidFill>
              </a:ln>
              <a:effectLst/>
            </c:spPr>
          </c:dPt>
          <c:dLbls>
            <c:dLbl>
              <c:idx val="0"/>
              <c:layout>
                <c:manualLayout>
                  <c:x val="5.7926049551932167E-2"/>
                  <c:y val="-3.551568194263487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7.7262657950262909E-3"/>
                  <c:y val="-3.0523267924842726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4.8018726975858086E-2"/>
                  <c:y val="0.18294458921052145"/>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a:lstStyle/>
                  <a:p>
                    <a:fld id="{CC1ED23E-1A04-4F1D-AA5E-6B23E4E503CB}" type="CATEGORYNAME">
                      <a:rPr lang="en-US"/>
                      <a:pPr/>
                      <a:t>[CATEGORY NAME]</a:t>
                    </a:fld>
                    <a:r>
                      <a:rPr lang="en-US" baseline="0"/>
                      <a:t>, </a:t>
                    </a:r>
                    <a:r>
                      <a:rPr lang="en-US" baseline="0" smtClean="0"/>
                      <a:t>&lt;1%</a:t>
                    </a: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1.6043973158909076E-2"/>
                  <c:y val="-0.10138137521478886"/>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50381045958283"/>
                      <c:h val="0.21672661870503598"/>
                    </c:manualLayout>
                  </c15:layout>
                </c:ext>
              </c:extLst>
            </c:dLbl>
            <c:dLbl>
              <c:idx val="7"/>
              <c:layout>
                <c:manualLayout>
                  <c:x val="0.14844794124558161"/>
                  <c:y val="0.11972170758067006"/>
                </c:manualLayout>
              </c:layout>
              <c:tx>
                <c:rich>
                  <a:bodyPr/>
                  <a:lstStyle/>
                  <a:p>
                    <a:fld id="{EE840551-B851-47C9-8448-257EB5A986F4}" type="CATEGORYNAME">
                      <a:rPr lang="en-US">
                        <a:solidFill>
                          <a:schemeClr val="bg1"/>
                        </a:solidFill>
                      </a:rPr>
                      <a:pPr/>
                      <a:t>[CATEGORY NAME]</a:t>
                    </a:fld>
                    <a:r>
                      <a:rPr lang="en-US" baseline="0">
                        <a:solidFill>
                          <a:schemeClr val="bg1"/>
                        </a:solidFill>
                      </a:rPr>
                      <a:t>, </a:t>
                    </a:r>
                    <a:fld id="{30347EE4-5374-4467-A4E8-4641A812CD15}" type="VALUE">
                      <a:rPr lang="en-US" baseline="0">
                        <a:solidFill>
                          <a:schemeClr val="bg1"/>
                        </a:solidFill>
                      </a:rPr>
                      <a:pPr/>
                      <a:t>[VALUE]</a:t>
                    </a:fld>
                    <a:endParaRPr lang="en-US" baseline="0">
                      <a:solidFill>
                        <a:schemeClr val="bg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9.6986824137577449E-2"/>
                  <c:y val="-1.3036027870616893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'Slide 7 - Suspension'!$A$3:$A$11</c:f>
              <c:strCache>
                <c:ptCount val="9"/>
                <c:pt idx="0">
                  <c:v>African American</c:v>
                </c:pt>
                <c:pt idx="1">
                  <c:v>Asian</c:v>
                </c:pt>
                <c:pt idx="2">
                  <c:v>Filipino</c:v>
                </c:pt>
                <c:pt idx="3">
                  <c:v>Latino</c:v>
                </c:pt>
                <c:pt idx="4">
                  <c:v>Native American</c:v>
                </c:pt>
                <c:pt idx="5">
                  <c:v>Pacific Islander</c:v>
                </c:pt>
                <c:pt idx="6">
                  <c:v>Two or More Races</c:v>
                </c:pt>
                <c:pt idx="7">
                  <c:v>White</c:v>
                </c:pt>
                <c:pt idx="8">
                  <c:v>Not Reported</c:v>
                </c:pt>
              </c:strCache>
            </c:strRef>
          </c:cat>
          <c:val>
            <c:numRef>
              <c:f>'Slide 7 - Suspension'!$B$3:$B$11</c:f>
              <c:numCache>
                <c:formatCode>0%</c:formatCode>
                <c:ptCount val="9"/>
                <c:pt idx="0">
                  <c:v>0.05</c:v>
                </c:pt>
                <c:pt idx="1">
                  <c:v>0.09</c:v>
                </c:pt>
                <c:pt idx="2">
                  <c:v>0.02</c:v>
                </c:pt>
                <c:pt idx="3">
                  <c:v>0.54</c:v>
                </c:pt>
                <c:pt idx="4">
                  <c:v>0.01</c:v>
                </c:pt>
                <c:pt idx="5">
                  <c:v>4.0000000000000001E-3</c:v>
                </c:pt>
                <c:pt idx="6">
                  <c:v>0.04</c:v>
                </c:pt>
                <c:pt idx="7">
                  <c:v>0.23</c:v>
                </c:pt>
                <c:pt idx="8">
                  <c:v>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a:t>Percent of Students Suspended</a:t>
            </a:r>
            <a:r>
              <a:rPr lang="en-US" sz="1600" b="0" baseline="0"/>
              <a:t> At Least Once In the School Year (2017-18)</a:t>
            </a:r>
            <a:endParaRPr lang="en-US" sz="1400" b="0" baseline="0"/>
          </a:p>
        </c:rich>
      </c:tx>
      <c:layout>
        <c:manualLayout>
          <c:xMode val="edge"/>
          <c:yMode val="edge"/>
          <c:x val="0.12893401591231624"/>
          <c:y val="1.7621042050594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974790449580896"/>
          <c:y val="0.26000389320689593"/>
          <c:w val="0.62859580052493436"/>
          <c:h val="0.67063830978816352"/>
        </c:manualLayout>
      </c:layout>
      <c:pieChart>
        <c:varyColors val="1"/>
        <c:ser>
          <c:idx val="1"/>
          <c:order val="1"/>
          <c:tx>
            <c:strRef>
              <c:f>'Slide 7 - Suspension'!$E$2</c:f>
              <c:strCache>
                <c:ptCount val="1"/>
                <c:pt idx="0">
                  <c:v>Suspension Percentages</c:v>
                </c:pt>
              </c:strCache>
            </c:strRef>
          </c:tx>
          <c:dPt>
            <c:idx val="0"/>
            <c:bubble3D val="0"/>
            <c:spPr>
              <a:solidFill>
                <a:srgbClr val="0070C0"/>
              </a:solidFill>
              <a:ln w="19050">
                <a:solidFill>
                  <a:schemeClr val="lt1"/>
                </a:solidFill>
              </a:ln>
              <a:effectLst/>
            </c:spPr>
          </c:dPt>
          <c:dPt>
            <c:idx val="1"/>
            <c:bubble3D val="0"/>
            <c:spPr>
              <a:solidFill>
                <a:srgbClr val="67BAC1"/>
              </a:solidFill>
              <a:ln w="19050">
                <a:solidFill>
                  <a:schemeClr val="lt1"/>
                </a:solidFill>
              </a:ln>
              <a:effectLst/>
            </c:spPr>
          </c:dPt>
          <c:dPt>
            <c:idx val="2"/>
            <c:bubble3D val="0"/>
            <c:spPr>
              <a:solidFill>
                <a:srgbClr val="274221"/>
              </a:solidFill>
              <a:ln w="19050">
                <a:solidFill>
                  <a:schemeClr val="lt1"/>
                </a:solidFill>
              </a:ln>
              <a:effectLst/>
            </c:spPr>
          </c:dPt>
          <c:dPt>
            <c:idx val="3"/>
            <c:bubble3D val="0"/>
            <c:spPr>
              <a:solidFill>
                <a:srgbClr val="FBB040"/>
              </a:solidFill>
              <a:ln w="19050">
                <a:solidFill>
                  <a:schemeClr val="lt1"/>
                </a:solidFill>
              </a:ln>
              <a:effectLst/>
            </c:spPr>
          </c:dPt>
          <c:dPt>
            <c:idx val="4"/>
            <c:bubble3D val="0"/>
            <c:spPr>
              <a:solidFill>
                <a:srgbClr val="BFAFCF"/>
              </a:solidFill>
              <a:ln w="19050">
                <a:solidFill>
                  <a:schemeClr val="lt1"/>
                </a:solidFill>
              </a:ln>
              <a:effectLst/>
            </c:spPr>
          </c:dPt>
          <c:dPt>
            <c:idx val="5"/>
            <c:bubble3D val="0"/>
            <c:spPr>
              <a:solidFill>
                <a:srgbClr val="8EC182"/>
              </a:solidFill>
              <a:ln w="19050">
                <a:solidFill>
                  <a:schemeClr val="lt1"/>
                </a:solidFill>
              </a:ln>
              <a:effectLst/>
            </c:spPr>
          </c:dPt>
          <c:dPt>
            <c:idx val="6"/>
            <c:bubble3D val="0"/>
            <c:spPr>
              <a:solidFill>
                <a:srgbClr val="8EC182"/>
              </a:solidFill>
              <a:ln w="19050">
                <a:solidFill>
                  <a:schemeClr val="lt1"/>
                </a:solidFill>
              </a:ln>
              <a:effectLst/>
            </c:spPr>
          </c:dPt>
          <c:dPt>
            <c:idx val="7"/>
            <c:bubble3D val="0"/>
            <c:spPr>
              <a:solidFill>
                <a:srgbClr val="1F497D"/>
              </a:solidFill>
              <a:ln w="19050">
                <a:solidFill>
                  <a:schemeClr val="lt1"/>
                </a:solidFill>
              </a:ln>
              <a:effectLst/>
            </c:spPr>
          </c:dPt>
          <c:dPt>
            <c:idx val="8"/>
            <c:bubble3D val="0"/>
            <c:spPr>
              <a:solidFill>
                <a:srgbClr val="999999"/>
              </a:solidFill>
              <a:ln w="19050">
                <a:solidFill>
                  <a:schemeClr val="lt1"/>
                </a:solidFill>
              </a:ln>
              <a:effectLst/>
            </c:spPr>
          </c:dPt>
          <c:dLbls>
            <c:dLbl>
              <c:idx val="0"/>
              <c:layout/>
              <c:tx>
                <c:rich>
                  <a:bodyPr/>
                  <a:lstStyle/>
                  <a:p>
                    <a:fld id="{2A5CA8F1-3169-4B29-BA97-448DB3EEAA8F}" type="CATEGORYNAME">
                      <a:rPr lang="en-US">
                        <a:solidFill>
                          <a:schemeClr val="bg1"/>
                        </a:solidFill>
                      </a:rPr>
                      <a:pPr/>
                      <a:t>[CATEGORY NAME]</a:t>
                    </a:fld>
                    <a:r>
                      <a:rPr lang="en-US" baseline="0">
                        <a:solidFill>
                          <a:schemeClr val="bg1"/>
                        </a:solidFill>
                      </a:rPr>
                      <a:t>, </a:t>
                    </a:r>
                    <a:fld id="{5A1DC526-17A2-471A-868F-E6183487320F}" type="VALUE">
                      <a:rPr lang="en-US" baseline="0">
                        <a:solidFill>
                          <a:schemeClr val="bg1"/>
                        </a:solidFill>
                      </a:rPr>
                      <a:pPr/>
                      <a:t>[VALUE]</a:t>
                    </a:fld>
                    <a:endParaRPr lang="en-US" baseline="0">
                      <a:solidFill>
                        <a:schemeClr val="bg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7.5932923861592007E-3"/>
                  <c:y val="-3.6524822695035461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2.0444561096500825E-2"/>
                  <c:y val="2.603842072932379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8.6624265727244854E-2"/>
                  <c:y val="-0.131088121963478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3.4526267803793982E-2"/>
                  <c:y val="9.891885854693682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1.2869769682629388E-2"/>
                  <c:y val="1.319037248003639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5.1261260616782944E-3"/>
                  <c:y val="-6.34855084603786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0.1404329868882376"/>
                  <c:y val="0.11630312168425755"/>
                </c:manualLayout>
              </c:layout>
              <c:tx>
                <c:rich>
                  <a:bodyPr/>
                  <a:lstStyle/>
                  <a:p>
                    <a:fld id="{780CD8E3-4EED-40F5-8223-63660B6A8601}" type="CATEGORYNAME">
                      <a:rPr lang="en-US">
                        <a:solidFill>
                          <a:schemeClr val="bg1"/>
                        </a:solidFill>
                      </a:rPr>
                      <a:pPr/>
                      <a:t>[CATEGORY NAME]</a:t>
                    </a:fld>
                    <a:r>
                      <a:rPr lang="en-US" baseline="0">
                        <a:solidFill>
                          <a:schemeClr val="bg1"/>
                        </a:solidFill>
                      </a:rPr>
                      <a:t>, </a:t>
                    </a:r>
                    <a:fld id="{C66E22FC-D480-4E30-8158-68829DB9D348}" type="VALUE">
                      <a:rPr lang="en-US" baseline="0">
                        <a:solidFill>
                          <a:schemeClr val="bg1"/>
                        </a:solidFill>
                      </a:rPr>
                      <a:pPr/>
                      <a:t>[VALUE]</a:t>
                    </a:fld>
                    <a:endParaRPr lang="en-US" baseline="0">
                      <a:solidFill>
                        <a:schemeClr val="bg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0.12113241893150453"/>
                  <c:y val="3.3663593502228396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7 - Suspension'!$D$3:$D$11</c:f>
              <c:strCache>
                <c:ptCount val="9"/>
                <c:pt idx="0">
                  <c:v>African American</c:v>
                </c:pt>
                <c:pt idx="1">
                  <c:v>Asian</c:v>
                </c:pt>
                <c:pt idx="2">
                  <c:v>Filipino</c:v>
                </c:pt>
                <c:pt idx="3">
                  <c:v>Latino</c:v>
                </c:pt>
                <c:pt idx="4">
                  <c:v>Native American</c:v>
                </c:pt>
                <c:pt idx="5">
                  <c:v>Pacific Islander</c:v>
                </c:pt>
                <c:pt idx="6">
                  <c:v>Two or More Races</c:v>
                </c:pt>
                <c:pt idx="7">
                  <c:v>White</c:v>
                </c:pt>
                <c:pt idx="8">
                  <c:v>Not Reported</c:v>
                </c:pt>
              </c:strCache>
            </c:strRef>
          </c:cat>
          <c:val>
            <c:numRef>
              <c:f>'Slide 7 - Suspension'!$E$3:$E$11</c:f>
              <c:numCache>
                <c:formatCode>0%</c:formatCode>
                <c:ptCount val="9"/>
                <c:pt idx="0">
                  <c:v>0.151</c:v>
                </c:pt>
                <c:pt idx="1">
                  <c:v>2.7E-2</c:v>
                </c:pt>
                <c:pt idx="2">
                  <c:v>8.9999999999999993E-3</c:v>
                </c:pt>
                <c:pt idx="3">
                  <c:v>0.55300000000000005</c:v>
                </c:pt>
                <c:pt idx="4">
                  <c:v>1.0999999999999999E-2</c:v>
                </c:pt>
                <c:pt idx="5">
                  <c:v>6.0000000000000001E-3</c:v>
                </c:pt>
                <c:pt idx="6">
                  <c:v>3.5999999999999997E-2</c:v>
                </c:pt>
                <c:pt idx="7">
                  <c:v>0.19900000000000001</c:v>
                </c:pt>
                <c:pt idx="8">
                  <c:v>8.0000000000000002E-3</c:v>
                </c:pt>
              </c:numCache>
            </c:numRef>
          </c:val>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'Slide 6 - Suspension'!#REF!</c15:sqref>
                        </c15:formulaRef>
                      </c:ext>
                    </c:extLst>
                    <c:strCache>
                      <c:ptCount val="1"/>
                      <c:pt idx="0">
                        <c:v>#REF!</c:v>
                      </c:pt>
                    </c:strCache>
                  </c:strRef>
                </c:tx>
                <c:dPt>
                  <c:idx val="0"/>
                  <c:bubble3D val="0"/>
                  <c:spPr>
                    <a:solidFill>
                      <a:schemeClr val="accent1"/>
                    </a:solidFill>
                    <a:ln w="19050">
                      <a:solidFill>
                        <a:schemeClr val="lt1"/>
                      </a:solidFill>
                    </a:ln>
                    <a:effectLst/>
                  </c:spPr>
                </c:dPt>
                <c:cat>
                  <c:strRef>
                    <c:extLst>
                      <c:ext uri="{02D57815-91ED-43cb-92C2-25804820EDAC}">
                        <c15:formulaRef>
                          <c15:sqref>'Slide 7 - Suspension'!$D$3:$D$11</c15:sqref>
                        </c15:formulaRef>
                      </c:ext>
                    </c:extLst>
                    <c:strCache>
                      <c:ptCount val="9"/>
                      <c:pt idx="0">
                        <c:v>African American</c:v>
                      </c:pt>
                      <c:pt idx="1">
                        <c:v>Asian</c:v>
                      </c:pt>
                      <c:pt idx="2">
                        <c:v>Filipino</c:v>
                      </c:pt>
                      <c:pt idx="3">
                        <c:v>Latino</c:v>
                      </c:pt>
                      <c:pt idx="4">
                        <c:v>Native American</c:v>
                      </c:pt>
                      <c:pt idx="5">
                        <c:v>Pacific Islander</c:v>
                      </c:pt>
                      <c:pt idx="6">
                        <c:v>Two or More Races</c:v>
                      </c:pt>
                      <c:pt idx="7">
                        <c:v>White</c:v>
                      </c:pt>
                      <c:pt idx="8">
                        <c:v>Not Reported</c:v>
                      </c:pt>
                    </c:strCache>
                  </c:strRef>
                </c:cat>
                <c:val>
                  <c:numRef>
                    <c:extLst>
                      <c:ext uri="{02D57815-91ED-43cb-92C2-25804820EDAC}">
                        <c15:formulaRef>
                          <c15:sqref>'Slide 6 - Suspension'!#REF!</c15:sqref>
                        </c15:formulaRef>
                      </c:ext>
                    </c:extLst>
                    <c:numCache>
                      <c:formatCode>General</c:formatCode>
                      <c:ptCount val="1"/>
                      <c:pt idx="0">
                        <c:v>1</c:v>
                      </c:pt>
                    </c:numCache>
                  </c:numRef>
                </c:val>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17146386113479E-3"/>
          <c:y val="1.6509186351706034E-2"/>
          <c:w val="0.9838125013785044"/>
          <c:h val="0.72965456648427429"/>
        </c:manualLayout>
      </c:layout>
      <c:barChart>
        <c:barDir val="col"/>
        <c:grouping val="clustered"/>
        <c:varyColors val="0"/>
        <c:ser>
          <c:idx val="0"/>
          <c:order val="0"/>
          <c:tx>
            <c:strRef>
              <c:f>'Slide 9 - Admissions (UC, CSU)'!$A$2</c:f>
              <c:strCache>
                <c:ptCount val="1"/>
                <c:pt idx="0">
                  <c:v>African American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CSU)'!$B$2:$C$2</c:f>
              <c:numCache>
                <c:formatCode>0%</c:formatCode>
                <c:ptCount val="2"/>
                <c:pt idx="0">
                  <c:v>0.66</c:v>
                </c:pt>
                <c:pt idx="1">
                  <c:v>0.49</c:v>
                </c:pt>
              </c:numCache>
            </c:numRef>
          </c:val>
          <c:extLst xmlns:c16r2="http://schemas.microsoft.com/office/drawing/2015/06/chart">
            <c:ext xmlns:c16="http://schemas.microsoft.com/office/drawing/2014/chart" uri="{C3380CC4-5D6E-409C-BE32-E72D297353CC}">
              <c16:uniqueId val="{00000000-6DB7-4B57-A46B-FC67C3F1CE21}"/>
            </c:ext>
          </c:extLst>
        </c:ser>
        <c:ser>
          <c:idx val="1"/>
          <c:order val="1"/>
          <c:tx>
            <c:strRef>
              <c:f>'Slide 9 - Admissions (UC, CSU)'!$A$3</c:f>
              <c:strCache>
                <c:ptCount val="1"/>
                <c:pt idx="0">
                  <c:v>Asian</c:v>
                </c:pt>
              </c:strCache>
            </c:strRef>
          </c:tx>
          <c:spPr>
            <a:solidFill>
              <a:srgbClr val="67BA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CSU)'!$B$3:$C$3</c:f>
              <c:numCache>
                <c:formatCode>0%</c:formatCode>
                <c:ptCount val="2"/>
                <c:pt idx="0">
                  <c:v>0.84</c:v>
                </c:pt>
                <c:pt idx="1">
                  <c:v>0.73</c:v>
                </c:pt>
              </c:numCache>
            </c:numRef>
          </c:val>
          <c:extLst xmlns:c16r2="http://schemas.microsoft.com/office/drawing/2015/06/chart">
            <c:ext xmlns:c16="http://schemas.microsoft.com/office/drawing/2014/chart" uri="{C3380CC4-5D6E-409C-BE32-E72D297353CC}">
              <c16:uniqueId val="{00000001-6DB7-4B57-A46B-FC67C3F1CE21}"/>
            </c:ext>
          </c:extLst>
        </c:ser>
        <c:ser>
          <c:idx val="2"/>
          <c:order val="2"/>
          <c:tx>
            <c:strRef>
              <c:f>'Slide 9 - Admissions (UC, CSU)'!$A$4</c:f>
              <c:strCache>
                <c:ptCount val="1"/>
                <c:pt idx="0">
                  <c:v>Latino</c:v>
                </c:pt>
              </c:strCache>
            </c:strRef>
          </c:tx>
          <c:spPr>
            <a:solidFill>
              <a:srgbClr val="FB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CSU)'!$B$4:$C$4</c:f>
              <c:numCache>
                <c:formatCode>0%</c:formatCode>
                <c:ptCount val="2"/>
                <c:pt idx="0">
                  <c:v>0.73299999999999998</c:v>
                </c:pt>
                <c:pt idx="1">
                  <c:v>0.55000000000000004</c:v>
                </c:pt>
              </c:numCache>
            </c:numRef>
          </c:val>
          <c:extLst xmlns:c16r2="http://schemas.microsoft.com/office/drawing/2015/06/chart">
            <c:ext xmlns:c16="http://schemas.microsoft.com/office/drawing/2014/chart" uri="{C3380CC4-5D6E-409C-BE32-E72D297353CC}">
              <c16:uniqueId val="{00000002-6DB7-4B57-A46B-FC67C3F1CE21}"/>
            </c:ext>
          </c:extLst>
        </c:ser>
        <c:ser>
          <c:idx val="3"/>
          <c:order val="3"/>
          <c:tx>
            <c:strRef>
              <c:f>'Slide 9 - Admissions (UC, CSU)'!$A$5</c:f>
              <c:strCache>
                <c:ptCount val="1"/>
                <c:pt idx="0">
                  <c:v>Native American</c:v>
                </c:pt>
              </c:strCache>
            </c:strRef>
          </c:tx>
          <c:spPr>
            <a:solidFill>
              <a:srgbClr val="BFA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CSU)'!$B$5:$C$5</c:f>
              <c:numCache>
                <c:formatCode>0%</c:formatCode>
                <c:ptCount val="2"/>
                <c:pt idx="0">
                  <c:v>0.76</c:v>
                </c:pt>
                <c:pt idx="1">
                  <c:v>0.6</c:v>
                </c:pt>
              </c:numCache>
            </c:numRef>
          </c:val>
          <c:extLst xmlns:c16r2="http://schemas.microsoft.com/office/drawing/2015/06/chart">
            <c:ext xmlns:c16="http://schemas.microsoft.com/office/drawing/2014/chart" uri="{C3380CC4-5D6E-409C-BE32-E72D297353CC}">
              <c16:uniqueId val="{00000003-6DB7-4B57-A46B-FC67C3F1CE21}"/>
            </c:ext>
          </c:extLst>
        </c:ser>
        <c:ser>
          <c:idx val="4"/>
          <c:order val="4"/>
          <c:tx>
            <c:strRef>
              <c:f>'Slide 9 - Admissions (UC, CSU)'!$A$6</c:f>
              <c:strCache>
                <c:ptCount val="1"/>
                <c:pt idx="0">
                  <c:v>Pacific Islander</c:v>
                </c:pt>
              </c:strCache>
            </c:strRef>
          </c:tx>
          <c:spPr>
            <a:solidFill>
              <a:srgbClr val="4836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CSU)'!$B$6:$C$6</c:f>
              <c:numCache>
                <c:formatCode>General</c:formatCode>
                <c:ptCount val="2"/>
                <c:pt idx="0" formatCode="0%">
                  <c:v>0.74</c:v>
                </c:pt>
              </c:numCache>
            </c:numRef>
          </c:val>
          <c:extLst xmlns:c16r2="http://schemas.microsoft.com/office/drawing/2015/06/chart">
            <c:ext xmlns:c16="http://schemas.microsoft.com/office/drawing/2014/chart" uri="{C3380CC4-5D6E-409C-BE32-E72D297353CC}">
              <c16:uniqueId val="{00000004-6DB7-4B57-A46B-FC67C3F1CE21}"/>
            </c:ext>
          </c:extLst>
        </c:ser>
        <c:ser>
          <c:idx val="5"/>
          <c:order val="5"/>
          <c:tx>
            <c:strRef>
              <c:f>'Slide 9 - Admissions (UC, CSU)'!$A$7</c:f>
              <c:strCache>
                <c:ptCount val="1"/>
                <c:pt idx="0">
                  <c:v>Two or More Races</c:v>
                </c:pt>
              </c:strCache>
            </c:strRef>
          </c:tx>
          <c:spPr>
            <a:solidFill>
              <a:srgbClr val="8EC1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CSU)'!$B$7:$C$7</c:f>
              <c:numCache>
                <c:formatCode>General</c:formatCode>
                <c:ptCount val="2"/>
                <c:pt idx="0" formatCode="0%">
                  <c:v>0.79</c:v>
                </c:pt>
              </c:numCache>
            </c:numRef>
          </c:val>
          <c:extLst xmlns:c16r2="http://schemas.microsoft.com/office/drawing/2015/06/chart">
            <c:ext xmlns:c16="http://schemas.microsoft.com/office/drawing/2014/chart" uri="{C3380CC4-5D6E-409C-BE32-E72D297353CC}">
              <c16:uniqueId val="{00000005-6DB7-4B57-A46B-FC67C3F1CE21}"/>
            </c:ext>
          </c:extLst>
        </c:ser>
        <c:ser>
          <c:idx val="6"/>
          <c:order val="6"/>
          <c:tx>
            <c:strRef>
              <c:f>'Slide 9 - Admissions (UC, CSU)'!$A$8</c:f>
              <c:strCache>
                <c:ptCount val="1"/>
                <c:pt idx="0">
                  <c:v>White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CSU)'!$B$8:$C$8</c:f>
              <c:numCache>
                <c:formatCode>0%</c:formatCode>
                <c:ptCount val="2"/>
                <c:pt idx="0">
                  <c:v>0.81</c:v>
                </c:pt>
                <c:pt idx="1">
                  <c:v>0.62</c:v>
                </c:pt>
              </c:numCache>
            </c:numRef>
          </c:val>
          <c:extLst xmlns:c16r2="http://schemas.microsoft.com/office/drawing/2015/06/chart">
            <c:ext xmlns:c16="http://schemas.microsoft.com/office/drawing/2014/chart" uri="{C3380CC4-5D6E-409C-BE32-E72D297353CC}">
              <c16:uniqueId val="{00000006-6DB7-4B57-A46B-FC67C3F1CE21}"/>
            </c:ext>
          </c:extLst>
        </c:ser>
        <c:ser>
          <c:idx val="7"/>
          <c:order val="7"/>
          <c:tx>
            <c:strRef>
              <c:f>'Slide 9 - Admissions (UC, CSU)'!$A$9</c:f>
              <c:strCache>
                <c:ptCount val="1"/>
                <c:pt idx="0">
                  <c:v>Unknown/Not Reported</c:v>
                </c:pt>
              </c:strCache>
            </c:strRef>
          </c:tx>
          <c:spPr>
            <a:solidFill>
              <a:srgbClr val="ADB9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CSU)'!$B$9:$C$9</c:f>
              <c:numCache>
                <c:formatCode>0%</c:formatCode>
                <c:ptCount val="2"/>
                <c:pt idx="0">
                  <c:v>0.77</c:v>
                </c:pt>
                <c:pt idx="1">
                  <c:v>0.67</c:v>
                </c:pt>
              </c:numCache>
            </c:numRef>
          </c:val>
          <c:extLst xmlns:c16r2="http://schemas.microsoft.com/office/drawing/2015/06/chart">
            <c:ext xmlns:c16="http://schemas.microsoft.com/office/drawing/2014/chart" uri="{C3380CC4-5D6E-409C-BE32-E72D297353CC}">
              <c16:uniqueId val="{00000007-6DB7-4B57-A46B-FC67C3F1CE21}"/>
            </c:ext>
          </c:extLst>
        </c:ser>
        <c:ser>
          <c:idx val="8"/>
          <c:order val="8"/>
          <c:tx>
            <c:strRef>
              <c:f>'Slide 9 - Admissions (UC, CSU)'!$A$10</c:f>
              <c:strCache>
                <c:ptCount val="1"/>
                <c:pt idx="0">
                  <c:v>ALL STUDENTS</c:v>
                </c:pt>
              </c:strCache>
            </c:strRef>
          </c:tx>
          <c:spPr>
            <a:solidFill>
              <a:srgbClr val="667B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9 - Admissions (UC, CSU)'!$B$1:$C$1</c:f>
              <c:strCache>
                <c:ptCount val="2"/>
                <c:pt idx="0">
                  <c:v>California State University</c:v>
                </c:pt>
                <c:pt idx="1">
                  <c:v>University of California</c:v>
                </c:pt>
              </c:strCache>
            </c:strRef>
          </c:cat>
          <c:val>
            <c:numRef>
              <c:f>'Slide 9 - Admissions (UC, CSU)'!$B$10:$C$10</c:f>
              <c:numCache>
                <c:formatCode>0%</c:formatCode>
                <c:ptCount val="2"/>
                <c:pt idx="0">
                  <c:v>0.77</c:v>
                </c:pt>
                <c:pt idx="1">
                  <c:v>0.62</c:v>
                </c:pt>
              </c:numCache>
            </c:numRef>
          </c:val>
          <c:extLst xmlns:c16r2="http://schemas.microsoft.com/office/drawing/2015/06/chart">
            <c:ext xmlns:c16="http://schemas.microsoft.com/office/drawing/2014/chart" uri="{C3380CC4-5D6E-409C-BE32-E72D297353CC}">
              <c16:uniqueId val="{00000008-6DB7-4B57-A46B-FC67C3F1CE21}"/>
            </c:ext>
          </c:extLst>
        </c:ser>
        <c:dLbls>
          <c:dLblPos val="outEnd"/>
          <c:showLegendKey val="0"/>
          <c:showVal val="1"/>
          <c:showCatName val="0"/>
          <c:showSerName val="0"/>
          <c:showPercent val="0"/>
          <c:showBubbleSize val="0"/>
        </c:dLbls>
        <c:gapWidth val="219"/>
        <c:overlap val="-27"/>
        <c:axId val="220253184"/>
        <c:axId val="220253576"/>
      </c:barChart>
      <c:catAx>
        <c:axId val="220253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253576"/>
        <c:crosses val="autoZero"/>
        <c:auto val="1"/>
        <c:lblAlgn val="ctr"/>
        <c:lblOffset val="100"/>
        <c:noMultiLvlLbl val="0"/>
      </c:catAx>
      <c:valAx>
        <c:axId val="220253576"/>
        <c:scaling>
          <c:orientation val="minMax"/>
          <c:max val="1"/>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253184"/>
        <c:crosses val="autoZero"/>
        <c:crossBetween val="between"/>
        <c:majorUnit val="1"/>
      </c:valAx>
      <c:spPr>
        <a:noFill/>
        <a:ln>
          <a:noFill/>
        </a:ln>
        <a:effectLst/>
      </c:spPr>
    </c:plotArea>
    <c:legend>
      <c:legendPos val="b"/>
      <c:layout>
        <c:manualLayout>
          <c:xMode val="edge"/>
          <c:yMode val="edge"/>
          <c:x val="7.42296918767507E-2"/>
          <c:y val="0.86328528849148078"/>
          <c:w val="0.8655462184873951"/>
          <c:h val="0.133328439877218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46980950253144E-3"/>
          <c:y val="4.5948203842940682E-2"/>
          <c:w val="0.98621483041189051"/>
          <c:h val="0.69333430543404295"/>
        </c:manualLayout>
      </c:layout>
      <c:barChart>
        <c:barDir val="col"/>
        <c:grouping val="clustered"/>
        <c:varyColors val="0"/>
        <c:ser>
          <c:idx val="0"/>
          <c:order val="0"/>
          <c:tx>
            <c:strRef>
              <c:f>'Slide 10 - Retention'!$A$2</c:f>
              <c:strCache>
                <c:ptCount val="1"/>
                <c:pt idx="0">
                  <c:v>African American</c:v>
                </c:pt>
              </c:strCache>
            </c:strRef>
          </c:tx>
          <c:spPr>
            <a:solidFill>
              <a:srgbClr val="0070C0"/>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B8AD-4998-B3B8-318ECEED7CFC}"/>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Retention'!$B$2:$C$2</c:f>
              <c:numCache>
                <c:formatCode>0%</c:formatCode>
                <c:ptCount val="2"/>
                <c:pt idx="0">
                  <c:v>0.79</c:v>
                </c:pt>
                <c:pt idx="1">
                  <c:v>0.9</c:v>
                </c:pt>
              </c:numCache>
            </c:numRef>
          </c:val>
          <c:extLst xmlns:c16r2="http://schemas.microsoft.com/office/drawing/2015/06/chart">
            <c:ext xmlns:c16="http://schemas.microsoft.com/office/drawing/2014/chart" uri="{C3380CC4-5D6E-409C-BE32-E72D297353CC}">
              <c16:uniqueId val="{00000004-B8AD-4998-B3B8-318ECEED7CFC}"/>
            </c:ext>
          </c:extLst>
        </c:ser>
        <c:ser>
          <c:idx val="1"/>
          <c:order val="1"/>
          <c:tx>
            <c:strRef>
              <c:f>'Slide 10 - Retention'!$A$3</c:f>
              <c:strCache>
                <c:ptCount val="1"/>
                <c:pt idx="0">
                  <c:v>Asian</c:v>
                </c:pt>
              </c:strCache>
            </c:strRef>
          </c:tx>
          <c:spPr>
            <a:solidFill>
              <a:srgbClr val="67BAC1"/>
            </a:solidFill>
            <a:ln>
              <a:noFill/>
            </a:ln>
            <a:effectLst/>
          </c:spPr>
          <c:invertIfNegative val="0"/>
          <c:dPt>
            <c:idx val="0"/>
            <c:invertIfNegative val="0"/>
            <c:bubble3D val="0"/>
            <c:spPr>
              <a:solidFill>
                <a:srgbClr val="67BAC1"/>
              </a:solidFill>
              <a:ln>
                <a:noFill/>
              </a:ln>
              <a:effectLst/>
            </c:spPr>
            <c:extLst xmlns:c16r2="http://schemas.microsoft.com/office/drawing/2015/06/chart">
              <c:ext xmlns:c16="http://schemas.microsoft.com/office/drawing/2014/chart" uri="{C3380CC4-5D6E-409C-BE32-E72D297353CC}">
                <c16:uniqueId val="{00000006-B8AD-4998-B3B8-318ECEED7CFC}"/>
              </c:ext>
            </c:extLst>
          </c:dPt>
          <c:dPt>
            <c:idx val="1"/>
            <c:invertIfNegative val="0"/>
            <c:bubble3D val="0"/>
            <c:spPr>
              <a:solidFill>
                <a:srgbClr val="67BAC1"/>
              </a:solidFill>
              <a:ln>
                <a:noFill/>
              </a:ln>
              <a:effectLst/>
            </c:spPr>
            <c:extLst xmlns:c16r2="http://schemas.microsoft.com/office/drawing/2015/06/chart">
              <c:ext xmlns:c16="http://schemas.microsoft.com/office/drawing/2014/chart" uri="{C3380CC4-5D6E-409C-BE32-E72D297353CC}">
                <c16:uniqueId val="{00000008-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Retention'!$B$3:$C$3</c:f>
              <c:numCache>
                <c:formatCode>0%</c:formatCode>
                <c:ptCount val="2"/>
                <c:pt idx="0">
                  <c:v>0.89</c:v>
                </c:pt>
                <c:pt idx="1">
                  <c:v>0.95</c:v>
                </c:pt>
              </c:numCache>
            </c:numRef>
          </c:val>
          <c:extLst xmlns:c16r2="http://schemas.microsoft.com/office/drawing/2015/06/chart">
            <c:ext xmlns:c16="http://schemas.microsoft.com/office/drawing/2014/chart" uri="{C3380CC4-5D6E-409C-BE32-E72D297353CC}">
              <c16:uniqueId val="{00000009-B8AD-4998-B3B8-318ECEED7CFC}"/>
            </c:ext>
          </c:extLst>
        </c:ser>
        <c:ser>
          <c:idx val="2"/>
          <c:order val="2"/>
          <c:tx>
            <c:strRef>
              <c:f>'Slide 10 - Retention'!$A$4</c:f>
              <c:strCache>
                <c:ptCount val="1"/>
                <c:pt idx="0">
                  <c:v>Latino</c:v>
                </c:pt>
              </c:strCache>
            </c:strRef>
          </c:tx>
          <c:spPr>
            <a:solidFill>
              <a:srgbClr val="FBB040"/>
            </a:solidFill>
            <a:ln>
              <a:noFill/>
            </a:ln>
            <a:effectLst/>
          </c:spPr>
          <c:invertIfNegative val="0"/>
          <c:dPt>
            <c:idx val="0"/>
            <c:invertIfNegative val="0"/>
            <c:bubble3D val="0"/>
            <c:spPr>
              <a:solidFill>
                <a:srgbClr val="FBB040"/>
              </a:solidFill>
              <a:ln>
                <a:noFill/>
              </a:ln>
              <a:effectLst/>
            </c:spPr>
            <c:extLst xmlns:c16r2="http://schemas.microsoft.com/office/drawing/2015/06/chart">
              <c:ext xmlns:c16="http://schemas.microsoft.com/office/drawing/2014/chart" uri="{C3380CC4-5D6E-409C-BE32-E72D297353CC}">
                <c16:uniqueId val="{0000000B-B8AD-4998-B3B8-318ECEED7CFC}"/>
              </c:ext>
            </c:extLst>
          </c:dPt>
          <c:dPt>
            <c:idx val="1"/>
            <c:invertIfNegative val="0"/>
            <c:bubble3D val="0"/>
            <c:spPr>
              <a:solidFill>
                <a:srgbClr val="FBB040"/>
              </a:solidFill>
              <a:ln>
                <a:noFill/>
              </a:ln>
              <a:effectLst/>
            </c:spPr>
            <c:extLst xmlns:c16r2="http://schemas.microsoft.com/office/drawing/2015/06/chart">
              <c:ext xmlns:c16="http://schemas.microsoft.com/office/drawing/2014/chart" uri="{C3380CC4-5D6E-409C-BE32-E72D297353CC}">
                <c16:uniqueId val="{0000000D-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Retention'!$B$4:$C$4</c:f>
              <c:numCache>
                <c:formatCode>0%</c:formatCode>
                <c:ptCount val="2"/>
                <c:pt idx="0">
                  <c:v>0.82</c:v>
                </c:pt>
                <c:pt idx="1">
                  <c:v>0.88900000000000001</c:v>
                </c:pt>
              </c:numCache>
            </c:numRef>
          </c:val>
          <c:extLst xmlns:c16r2="http://schemas.microsoft.com/office/drawing/2015/06/chart">
            <c:ext xmlns:c16="http://schemas.microsoft.com/office/drawing/2014/chart" uri="{C3380CC4-5D6E-409C-BE32-E72D297353CC}">
              <c16:uniqueId val="{0000000E-B8AD-4998-B3B8-318ECEED7CFC}"/>
            </c:ext>
          </c:extLst>
        </c:ser>
        <c:ser>
          <c:idx val="3"/>
          <c:order val="3"/>
          <c:tx>
            <c:strRef>
              <c:f>'Slide 10 - Retention'!$A$5</c:f>
              <c:strCache>
                <c:ptCount val="1"/>
                <c:pt idx="0">
                  <c:v>Native American</c:v>
                </c:pt>
              </c:strCache>
            </c:strRef>
          </c:tx>
          <c:spPr>
            <a:solidFill>
              <a:srgbClr val="BFAFCF"/>
            </a:solidFill>
            <a:ln>
              <a:noFill/>
            </a:ln>
            <a:effectLst/>
          </c:spPr>
          <c:invertIfNegative val="0"/>
          <c:dPt>
            <c:idx val="0"/>
            <c:invertIfNegative val="0"/>
            <c:bubble3D val="0"/>
            <c:spPr>
              <a:solidFill>
                <a:srgbClr val="BFAFCF"/>
              </a:solidFill>
              <a:ln>
                <a:noFill/>
              </a:ln>
              <a:effectLst/>
            </c:spPr>
            <c:extLst xmlns:c16r2="http://schemas.microsoft.com/office/drawing/2015/06/chart">
              <c:ext xmlns:c16="http://schemas.microsoft.com/office/drawing/2014/chart" uri="{C3380CC4-5D6E-409C-BE32-E72D297353CC}">
                <c16:uniqueId val="{00000010-B8AD-4998-B3B8-318ECEED7CFC}"/>
              </c:ext>
            </c:extLst>
          </c:dPt>
          <c:dPt>
            <c:idx val="1"/>
            <c:invertIfNegative val="0"/>
            <c:bubble3D val="0"/>
            <c:spPr>
              <a:solidFill>
                <a:srgbClr val="BFAFCF"/>
              </a:solidFill>
              <a:ln>
                <a:noFill/>
              </a:ln>
              <a:effectLst/>
            </c:spPr>
            <c:extLst xmlns:c16r2="http://schemas.microsoft.com/office/drawing/2015/06/chart">
              <c:ext xmlns:c16="http://schemas.microsoft.com/office/drawing/2014/chart" uri="{C3380CC4-5D6E-409C-BE32-E72D297353CC}">
                <c16:uniqueId val="{00000012-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Retention'!$B$5:$C$5</c:f>
              <c:numCache>
                <c:formatCode>0%</c:formatCode>
                <c:ptCount val="2"/>
                <c:pt idx="0">
                  <c:v>0.71</c:v>
                </c:pt>
                <c:pt idx="1">
                  <c:v>0.879</c:v>
                </c:pt>
              </c:numCache>
            </c:numRef>
          </c:val>
          <c:extLst xmlns:c16r2="http://schemas.microsoft.com/office/drawing/2015/06/chart">
            <c:ext xmlns:c16="http://schemas.microsoft.com/office/drawing/2014/chart" uri="{C3380CC4-5D6E-409C-BE32-E72D297353CC}">
              <c16:uniqueId val="{00000013-B8AD-4998-B3B8-318ECEED7CFC}"/>
            </c:ext>
          </c:extLst>
        </c:ser>
        <c:ser>
          <c:idx val="4"/>
          <c:order val="4"/>
          <c:tx>
            <c:strRef>
              <c:f>'Slide 10 - Retention'!$A$6</c:f>
              <c:strCache>
                <c:ptCount val="1"/>
                <c:pt idx="0">
                  <c:v>Pacific Islander</c:v>
                </c:pt>
              </c:strCache>
            </c:strRef>
          </c:tx>
          <c:spPr>
            <a:solidFill>
              <a:srgbClr val="48365A"/>
            </a:solidFill>
            <a:ln>
              <a:noFill/>
            </a:ln>
            <a:effectLst/>
          </c:spPr>
          <c:invertIfNegative val="0"/>
          <c:dPt>
            <c:idx val="0"/>
            <c:invertIfNegative val="0"/>
            <c:bubble3D val="0"/>
            <c:spPr>
              <a:solidFill>
                <a:srgbClr val="48365A"/>
              </a:solidFill>
              <a:ln>
                <a:noFill/>
              </a:ln>
              <a:effectLst/>
            </c:spPr>
            <c:extLst xmlns:c16r2="http://schemas.microsoft.com/office/drawing/2015/06/chart">
              <c:ext xmlns:c16="http://schemas.microsoft.com/office/drawing/2014/chart" uri="{C3380CC4-5D6E-409C-BE32-E72D297353CC}">
                <c16:uniqueId val="{00000015-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Retention'!$B$6:$C$6</c:f>
              <c:numCache>
                <c:formatCode>General</c:formatCode>
                <c:ptCount val="2"/>
                <c:pt idx="0" formatCode="0%">
                  <c:v>0.82</c:v>
                </c:pt>
              </c:numCache>
            </c:numRef>
          </c:val>
          <c:extLst xmlns:c16r2="http://schemas.microsoft.com/office/drawing/2015/06/chart">
            <c:ext xmlns:c16="http://schemas.microsoft.com/office/drawing/2014/chart" uri="{C3380CC4-5D6E-409C-BE32-E72D297353CC}">
              <c16:uniqueId val="{00000016-B8AD-4998-B3B8-318ECEED7CFC}"/>
            </c:ext>
          </c:extLst>
        </c:ser>
        <c:ser>
          <c:idx val="5"/>
          <c:order val="5"/>
          <c:tx>
            <c:strRef>
              <c:f>'Slide 10 - Retention'!$A$7</c:f>
              <c:strCache>
                <c:ptCount val="1"/>
                <c:pt idx="0">
                  <c:v>Two or More Races</c:v>
                </c:pt>
              </c:strCache>
            </c:strRef>
          </c:tx>
          <c:spPr>
            <a:solidFill>
              <a:srgbClr val="8EC182"/>
            </a:solidFill>
            <a:ln>
              <a:noFill/>
            </a:ln>
            <a:effectLst/>
          </c:spPr>
          <c:invertIfNegative val="0"/>
          <c:dPt>
            <c:idx val="0"/>
            <c:invertIfNegative val="0"/>
            <c:bubble3D val="0"/>
            <c:spPr>
              <a:solidFill>
                <a:srgbClr val="8EC182"/>
              </a:solidFill>
              <a:ln>
                <a:noFill/>
              </a:ln>
              <a:effectLst/>
            </c:spPr>
            <c:extLst xmlns:c16r2="http://schemas.microsoft.com/office/drawing/2015/06/chart">
              <c:ext xmlns:c16="http://schemas.microsoft.com/office/drawing/2014/chart" uri="{C3380CC4-5D6E-409C-BE32-E72D297353CC}">
                <c16:uniqueId val="{00000018-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Retention'!$B$7:$C$7</c:f>
              <c:numCache>
                <c:formatCode>General</c:formatCode>
                <c:ptCount val="2"/>
                <c:pt idx="0" formatCode="0%">
                  <c:v>0.84</c:v>
                </c:pt>
              </c:numCache>
            </c:numRef>
          </c:val>
          <c:extLst xmlns:c16r2="http://schemas.microsoft.com/office/drawing/2015/06/chart">
            <c:ext xmlns:c16="http://schemas.microsoft.com/office/drawing/2014/chart" uri="{C3380CC4-5D6E-409C-BE32-E72D297353CC}">
              <c16:uniqueId val="{00000019-B8AD-4998-B3B8-318ECEED7CFC}"/>
            </c:ext>
          </c:extLst>
        </c:ser>
        <c:ser>
          <c:idx val="6"/>
          <c:order val="6"/>
          <c:tx>
            <c:strRef>
              <c:f>'Slide 10 - Retention'!$A$8</c:f>
              <c:strCache>
                <c:ptCount val="1"/>
                <c:pt idx="0">
                  <c:v>White</c:v>
                </c:pt>
              </c:strCache>
            </c:strRef>
          </c:tx>
          <c:spPr>
            <a:solidFill>
              <a:schemeClr val="accent1">
                <a:lumMod val="60000"/>
              </a:schemeClr>
            </a:solidFill>
            <a:ln>
              <a:noFill/>
            </a:ln>
            <a:effectLst/>
          </c:spPr>
          <c:invertIfNegative val="0"/>
          <c:dPt>
            <c:idx val="0"/>
            <c:invertIfNegative val="0"/>
            <c:bubble3D val="0"/>
            <c:spPr>
              <a:solidFill>
                <a:srgbClr val="1F497D"/>
              </a:solidFill>
              <a:ln>
                <a:noFill/>
              </a:ln>
              <a:effectLst/>
            </c:spPr>
            <c:extLst xmlns:c16r2="http://schemas.microsoft.com/office/drawing/2015/06/chart">
              <c:ext xmlns:c16="http://schemas.microsoft.com/office/drawing/2014/chart" uri="{C3380CC4-5D6E-409C-BE32-E72D297353CC}">
                <c16:uniqueId val="{0000001B-B8AD-4998-B3B8-318ECEED7CFC}"/>
              </c:ext>
            </c:extLst>
          </c:dPt>
          <c:dPt>
            <c:idx val="1"/>
            <c:invertIfNegative val="0"/>
            <c:bubble3D val="0"/>
            <c:spPr>
              <a:solidFill>
                <a:srgbClr val="1F497D"/>
              </a:solidFill>
              <a:ln>
                <a:noFill/>
              </a:ln>
              <a:effectLst/>
            </c:spPr>
            <c:extLst xmlns:c16r2="http://schemas.microsoft.com/office/drawing/2015/06/chart">
              <c:ext xmlns:c16="http://schemas.microsoft.com/office/drawing/2014/chart" uri="{C3380CC4-5D6E-409C-BE32-E72D297353CC}">
                <c16:uniqueId val="{0000001D-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Retention'!$B$8:$C$8</c:f>
              <c:numCache>
                <c:formatCode>0%</c:formatCode>
                <c:ptCount val="2"/>
                <c:pt idx="0">
                  <c:v>0.87</c:v>
                </c:pt>
                <c:pt idx="1">
                  <c:v>0.93</c:v>
                </c:pt>
              </c:numCache>
            </c:numRef>
          </c:val>
          <c:extLst xmlns:c16r2="http://schemas.microsoft.com/office/drawing/2015/06/chart">
            <c:ext xmlns:c16="http://schemas.microsoft.com/office/drawing/2014/chart" uri="{C3380CC4-5D6E-409C-BE32-E72D297353CC}">
              <c16:uniqueId val="{0000001E-B8AD-4998-B3B8-318ECEED7CFC}"/>
            </c:ext>
          </c:extLst>
        </c:ser>
        <c:ser>
          <c:idx val="7"/>
          <c:order val="7"/>
          <c:tx>
            <c:strRef>
              <c:f>'Slide 10 - Retention'!$A$9</c:f>
              <c:strCache>
                <c:ptCount val="1"/>
                <c:pt idx="0">
                  <c:v>Unknown/Not Reported</c:v>
                </c:pt>
              </c:strCache>
            </c:strRef>
          </c:tx>
          <c:spPr>
            <a:solidFill>
              <a:srgbClr val="ADB9CA"/>
            </a:solidFill>
            <a:ln>
              <a:noFill/>
            </a:ln>
            <a:effectLst/>
          </c:spPr>
          <c:invertIfNegative val="0"/>
          <c:dPt>
            <c:idx val="0"/>
            <c:invertIfNegative val="0"/>
            <c:bubble3D val="0"/>
            <c:spPr>
              <a:solidFill>
                <a:srgbClr val="ADB9CA"/>
              </a:solidFill>
              <a:ln>
                <a:noFill/>
              </a:ln>
              <a:effectLst/>
            </c:spPr>
            <c:extLst xmlns:c16r2="http://schemas.microsoft.com/office/drawing/2015/06/chart">
              <c:ext xmlns:c16="http://schemas.microsoft.com/office/drawing/2014/chart" uri="{C3380CC4-5D6E-409C-BE32-E72D297353CC}">
                <c16:uniqueId val="{00000020-B8AD-4998-B3B8-318ECEED7CFC}"/>
              </c:ext>
            </c:extLst>
          </c:dPt>
          <c:dPt>
            <c:idx val="1"/>
            <c:invertIfNegative val="0"/>
            <c:bubble3D val="0"/>
            <c:spPr>
              <a:solidFill>
                <a:srgbClr val="ADB9CA"/>
              </a:solidFill>
              <a:ln>
                <a:noFill/>
              </a:ln>
              <a:effectLst/>
            </c:spPr>
            <c:extLst xmlns:c16r2="http://schemas.microsoft.com/office/drawing/2015/06/chart">
              <c:ext xmlns:c16="http://schemas.microsoft.com/office/drawing/2014/chart" uri="{C3380CC4-5D6E-409C-BE32-E72D297353CC}">
                <c16:uniqueId val="{00000022-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Retention'!$B$9:$C$9</c:f>
              <c:numCache>
                <c:formatCode>0%</c:formatCode>
                <c:ptCount val="2"/>
                <c:pt idx="0">
                  <c:v>0.83</c:v>
                </c:pt>
                <c:pt idx="1">
                  <c:v>0.94</c:v>
                </c:pt>
              </c:numCache>
            </c:numRef>
          </c:val>
          <c:extLst xmlns:c16r2="http://schemas.microsoft.com/office/drawing/2015/06/chart">
            <c:ext xmlns:c16="http://schemas.microsoft.com/office/drawing/2014/chart" uri="{C3380CC4-5D6E-409C-BE32-E72D297353CC}">
              <c16:uniqueId val="{00000023-B8AD-4998-B3B8-318ECEED7CFC}"/>
            </c:ext>
          </c:extLst>
        </c:ser>
        <c:ser>
          <c:idx val="8"/>
          <c:order val="8"/>
          <c:tx>
            <c:strRef>
              <c:f>'Slide 10 - Retention'!$A$10</c:f>
              <c:strCache>
                <c:ptCount val="1"/>
                <c:pt idx="0">
                  <c:v>ALL STUDENTS</c:v>
                </c:pt>
              </c:strCache>
            </c:strRef>
          </c:tx>
          <c:spPr>
            <a:solidFill>
              <a:srgbClr val="667B7A"/>
            </a:solidFill>
            <a:ln>
              <a:noFill/>
            </a:ln>
            <a:effectLst/>
          </c:spPr>
          <c:invertIfNegative val="0"/>
          <c:dPt>
            <c:idx val="0"/>
            <c:invertIfNegative val="0"/>
            <c:bubble3D val="0"/>
            <c:spPr>
              <a:solidFill>
                <a:srgbClr val="667B7A"/>
              </a:solidFill>
              <a:ln>
                <a:noFill/>
              </a:ln>
              <a:effectLst/>
            </c:spPr>
            <c:extLst xmlns:c16r2="http://schemas.microsoft.com/office/drawing/2015/06/chart">
              <c:ext xmlns:c16="http://schemas.microsoft.com/office/drawing/2014/chart" uri="{C3380CC4-5D6E-409C-BE32-E72D297353CC}">
                <c16:uniqueId val="{00000025-B8AD-4998-B3B8-318ECEED7CFC}"/>
              </c:ext>
            </c:extLst>
          </c:dPt>
          <c:dPt>
            <c:idx val="1"/>
            <c:invertIfNegative val="0"/>
            <c:bubble3D val="0"/>
            <c:spPr>
              <a:solidFill>
                <a:srgbClr val="667B7A"/>
              </a:solidFill>
              <a:ln>
                <a:noFill/>
              </a:ln>
              <a:effectLst/>
            </c:spPr>
            <c:extLst xmlns:c16r2="http://schemas.microsoft.com/office/drawing/2015/06/chart">
              <c:ext xmlns:c16="http://schemas.microsoft.com/office/drawing/2014/chart" uri="{C3380CC4-5D6E-409C-BE32-E72D297353CC}">
                <c16:uniqueId val="{00000027-B8AD-4998-B3B8-318ECEED7CF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 Retention'!$B$1:$C$1</c:f>
              <c:strCache>
                <c:ptCount val="2"/>
                <c:pt idx="0">
                  <c:v>California State University </c:v>
                </c:pt>
                <c:pt idx="1">
                  <c:v>University of California</c:v>
                </c:pt>
              </c:strCache>
            </c:strRef>
          </c:cat>
          <c:val>
            <c:numRef>
              <c:f>'Slide 10 - Retention'!$B$10:$C$10</c:f>
              <c:numCache>
                <c:formatCode>0%</c:formatCode>
                <c:ptCount val="2"/>
                <c:pt idx="0">
                  <c:v>0.84</c:v>
                </c:pt>
                <c:pt idx="1">
                  <c:v>0.93</c:v>
                </c:pt>
              </c:numCache>
            </c:numRef>
          </c:val>
          <c:extLst xmlns:c16r2="http://schemas.microsoft.com/office/drawing/2015/06/chart">
            <c:ext xmlns:c16="http://schemas.microsoft.com/office/drawing/2014/chart" uri="{C3380CC4-5D6E-409C-BE32-E72D297353CC}">
              <c16:uniqueId val="{00000028-B8AD-4998-B3B8-318ECEED7CFC}"/>
            </c:ext>
          </c:extLst>
        </c:ser>
        <c:dLbls>
          <c:dLblPos val="outEnd"/>
          <c:showLegendKey val="0"/>
          <c:showVal val="1"/>
          <c:showCatName val="0"/>
          <c:showSerName val="0"/>
          <c:showPercent val="0"/>
          <c:showBubbleSize val="0"/>
        </c:dLbls>
        <c:gapWidth val="219"/>
        <c:overlap val="-27"/>
        <c:axId val="490194064"/>
        <c:axId val="490424192"/>
      </c:barChart>
      <c:catAx>
        <c:axId val="490194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0424192"/>
        <c:crosses val="autoZero"/>
        <c:auto val="1"/>
        <c:lblAlgn val="ctr"/>
        <c:lblOffset val="100"/>
        <c:noMultiLvlLbl val="0"/>
      </c:catAx>
      <c:valAx>
        <c:axId val="490424192"/>
        <c:scaling>
          <c:orientation val="minMax"/>
          <c:max val="1"/>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0194064"/>
        <c:crosses val="autoZero"/>
        <c:crossBetween val="between"/>
        <c:majorUnit val="1"/>
      </c:valAx>
      <c:spPr>
        <a:noFill/>
        <a:ln>
          <a:noFill/>
        </a:ln>
        <a:effectLst/>
      </c:spPr>
    </c:plotArea>
    <c:legend>
      <c:legendPos val="b"/>
      <c:layout>
        <c:manualLayout>
          <c:xMode val="edge"/>
          <c:yMode val="edge"/>
          <c:x val="5.6135362145620038E-2"/>
          <c:y val="0.89009721007096332"/>
          <c:w val="0.9320053456620675"/>
          <c:h val="0.106199086225332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22222222222223E-2"/>
          <c:y val="5.0925925925925923E-2"/>
          <c:w val="0.9555555555555556"/>
          <c:h val="0.6715420417316571"/>
        </c:manualLayout>
      </c:layout>
      <c:barChart>
        <c:barDir val="col"/>
        <c:grouping val="clustered"/>
        <c:varyColors val="0"/>
        <c:ser>
          <c:idx val="0"/>
          <c:order val="0"/>
          <c:tx>
            <c:strRef>
              <c:f>'Slide 12 - Completion'!$A$2</c:f>
              <c:strCache>
                <c:ptCount val="1"/>
                <c:pt idx="0">
                  <c:v>African American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Completion'!$B$2:$D$2</c:f>
              <c:numCache>
                <c:formatCode>0%</c:formatCode>
                <c:ptCount val="3"/>
                <c:pt idx="0">
                  <c:v>0.75</c:v>
                </c:pt>
                <c:pt idx="1">
                  <c:v>0.43</c:v>
                </c:pt>
                <c:pt idx="2">
                  <c:v>0.37</c:v>
                </c:pt>
              </c:numCache>
            </c:numRef>
          </c:val>
          <c:extLst xmlns:c16r2="http://schemas.microsoft.com/office/drawing/2015/06/chart">
            <c:ext xmlns:c16="http://schemas.microsoft.com/office/drawing/2014/chart" uri="{C3380CC4-5D6E-409C-BE32-E72D297353CC}">
              <c16:uniqueId val="{00000000-33C1-477F-BB15-54C41A4D8B00}"/>
            </c:ext>
          </c:extLst>
        </c:ser>
        <c:ser>
          <c:idx val="1"/>
          <c:order val="1"/>
          <c:tx>
            <c:strRef>
              <c:f>'Slide 12 - Completion'!$A$3</c:f>
              <c:strCache>
                <c:ptCount val="1"/>
                <c:pt idx="0">
                  <c:v>Asian</c:v>
                </c:pt>
              </c:strCache>
            </c:strRef>
          </c:tx>
          <c:spPr>
            <a:solidFill>
              <a:srgbClr val="67BA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Completion'!$B$3:$D$3</c:f>
              <c:numCache>
                <c:formatCode>0%</c:formatCode>
                <c:ptCount val="3"/>
                <c:pt idx="0">
                  <c:v>0.89</c:v>
                </c:pt>
                <c:pt idx="1">
                  <c:v>0.65</c:v>
                </c:pt>
                <c:pt idx="2">
                  <c:v>0.65</c:v>
                </c:pt>
              </c:numCache>
            </c:numRef>
          </c:val>
          <c:extLst xmlns:c16r2="http://schemas.microsoft.com/office/drawing/2015/06/chart">
            <c:ext xmlns:c16="http://schemas.microsoft.com/office/drawing/2014/chart" uri="{C3380CC4-5D6E-409C-BE32-E72D297353CC}">
              <c16:uniqueId val="{00000001-33C1-477F-BB15-54C41A4D8B00}"/>
            </c:ext>
          </c:extLst>
        </c:ser>
        <c:ser>
          <c:idx val="2"/>
          <c:order val="2"/>
          <c:tx>
            <c:strRef>
              <c:f>'Slide 12 - Completion'!$A$4</c:f>
              <c:strCache>
                <c:ptCount val="1"/>
                <c:pt idx="0">
                  <c:v>Latino</c:v>
                </c:pt>
              </c:strCache>
            </c:strRef>
          </c:tx>
          <c:spPr>
            <a:solidFill>
              <a:srgbClr val="FBB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Completion'!$B$4:$D$4</c:f>
              <c:numCache>
                <c:formatCode>0%</c:formatCode>
                <c:ptCount val="3"/>
                <c:pt idx="0">
                  <c:v>0.77</c:v>
                </c:pt>
                <c:pt idx="1">
                  <c:v>0.54</c:v>
                </c:pt>
                <c:pt idx="2">
                  <c:v>0.42</c:v>
                </c:pt>
              </c:numCache>
            </c:numRef>
          </c:val>
          <c:extLst xmlns:c16r2="http://schemas.microsoft.com/office/drawing/2015/06/chart">
            <c:ext xmlns:c16="http://schemas.microsoft.com/office/drawing/2014/chart" uri="{C3380CC4-5D6E-409C-BE32-E72D297353CC}">
              <c16:uniqueId val="{00000002-33C1-477F-BB15-54C41A4D8B00}"/>
            </c:ext>
          </c:extLst>
        </c:ser>
        <c:ser>
          <c:idx val="3"/>
          <c:order val="3"/>
          <c:tx>
            <c:strRef>
              <c:f>'Slide 12 - Completion'!$A$5</c:f>
              <c:strCache>
                <c:ptCount val="1"/>
                <c:pt idx="0">
                  <c:v>Native American</c:v>
                </c:pt>
              </c:strCache>
            </c:strRef>
          </c:tx>
          <c:spPr>
            <a:solidFill>
              <a:srgbClr val="BFA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Completion'!$B$5:$D$5</c:f>
              <c:numCache>
                <c:formatCode>0%</c:formatCode>
                <c:ptCount val="3"/>
                <c:pt idx="0">
                  <c:v>0.79</c:v>
                </c:pt>
                <c:pt idx="1">
                  <c:v>0.49</c:v>
                </c:pt>
                <c:pt idx="2">
                  <c:v>0.35</c:v>
                </c:pt>
              </c:numCache>
            </c:numRef>
          </c:val>
          <c:extLst xmlns:c16r2="http://schemas.microsoft.com/office/drawing/2015/06/chart">
            <c:ext xmlns:c16="http://schemas.microsoft.com/office/drawing/2014/chart" uri="{C3380CC4-5D6E-409C-BE32-E72D297353CC}">
              <c16:uniqueId val="{00000003-33C1-477F-BB15-54C41A4D8B00}"/>
            </c:ext>
          </c:extLst>
        </c:ser>
        <c:ser>
          <c:idx val="4"/>
          <c:order val="4"/>
          <c:tx>
            <c:strRef>
              <c:f>'Slide 12 - Completion'!$A$6</c:f>
              <c:strCache>
                <c:ptCount val="1"/>
                <c:pt idx="0">
                  <c:v>White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Completion'!$B$6:$D$6</c:f>
              <c:numCache>
                <c:formatCode>0%</c:formatCode>
                <c:ptCount val="3"/>
                <c:pt idx="0">
                  <c:v>0.87</c:v>
                </c:pt>
                <c:pt idx="1">
                  <c:v>0.67</c:v>
                </c:pt>
                <c:pt idx="2">
                  <c:v>0.54</c:v>
                </c:pt>
              </c:numCache>
            </c:numRef>
          </c:val>
          <c:extLst xmlns:c16r2="http://schemas.microsoft.com/office/drawing/2015/06/chart">
            <c:ext xmlns:c16="http://schemas.microsoft.com/office/drawing/2014/chart" uri="{C3380CC4-5D6E-409C-BE32-E72D297353CC}">
              <c16:uniqueId val="{00000004-33C1-477F-BB15-54C41A4D8B00}"/>
            </c:ext>
          </c:extLst>
        </c:ser>
        <c:ser>
          <c:idx val="5"/>
          <c:order val="5"/>
          <c:tx>
            <c:strRef>
              <c:f>'Slide 12 - Completion'!$A$7</c:f>
              <c:strCache>
                <c:ptCount val="1"/>
                <c:pt idx="0">
                  <c:v>ALL STUDENTS</c:v>
                </c:pt>
              </c:strCache>
            </c:strRef>
          </c:tx>
          <c:spPr>
            <a:solidFill>
              <a:srgbClr val="667B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 Completion'!$B$1:$D$1</c:f>
              <c:strCache>
                <c:ptCount val="3"/>
                <c:pt idx="0">
                  <c:v>University of California</c:v>
                </c:pt>
                <c:pt idx="1">
                  <c:v>California State University</c:v>
                </c:pt>
                <c:pt idx="2">
                  <c:v>California Community College</c:v>
                </c:pt>
              </c:strCache>
            </c:strRef>
          </c:cat>
          <c:val>
            <c:numRef>
              <c:f>'Slide 12 - Completion'!$B$7:$D$7</c:f>
              <c:numCache>
                <c:formatCode>0%</c:formatCode>
                <c:ptCount val="3"/>
                <c:pt idx="0">
                  <c:v>0.85</c:v>
                </c:pt>
                <c:pt idx="1">
                  <c:v>0.59</c:v>
                </c:pt>
                <c:pt idx="2">
                  <c:v>0.48</c:v>
                </c:pt>
              </c:numCache>
            </c:numRef>
          </c:val>
          <c:extLst xmlns:c16r2="http://schemas.microsoft.com/office/drawing/2015/06/chart">
            <c:ext xmlns:c16="http://schemas.microsoft.com/office/drawing/2014/chart" uri="{C3380CC4-5D6E-409C-BE32-E72D297353CC}">
              <c16:uniqueId val="{00000005-33C1-477F-BB15-54C41A4D8B00}"/>
            </c:ext>
          </c:extLst>
        </c:ser>
        <c:dLbls>
          <c:dLblPos val="outEnd"/>
          <c:showLegendKey val="0"/>
          <c:showVal val="1"/>
          <c:showCatName val="0"/>
          <c:showSerName val="0"/>
          <c:showPercent val="0"/>
          <c:showBubbleSize val="0"/>
        </c:dLbls>
        <c:gapWidth val="219"/>
        <c:overlap val="-27"/>
        <c:axId val="497619920"/>
        <c:axId val="497618744"/>
      </c:barChart>
      <c:catAx>
        <c:axId val="497619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7618744"/>
        <c:crosses val="autoZero"/>
        <c:auto val="1"/>
        <c:lblAlgn val="ctr"/>
        <c:lblOffset val="100"/>
        <c:noMultiLvlLbl val="0"/>
      </c:catAx>
      <c:valAx>
        <c:axId val="497618744"/>
        <c:scaling>
          <c:orientation val="minMax"/>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7619920"/>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6-09-28T12:48:20.635" idx="73">
    <p:pos x="10" y="10"/>
    <p:text>This and the next two charts make it easy to see the breakdown of students by subgroup who were proficient (meeting/exceeding standards) vs. not proficient (standard not met, standard nearly met).
See the corresponding Excel file, "Editable Data Slides," for instructions on how to replace this slide with your customized data.
Also note that you can duplicate this slide for as many grades and subjects as you want!</p:text>
    <p:extLst mod="1">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5" dt="2017-12-20T13:25:50.001" idx="91">
    <p:pos x="202" y="202"/>
    <p:text>See affiliated tab in Excel spreadsheet to replace data.</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7-12-20T11:04:54.670" idx="85">
    <p:pos x="10" y="10"/>
    <p:text>See affiliated tab in Excel spreadsheet to replace data.</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6-09-29T16:29:31.151" idx="77">
    <p:pos x="10" y="10"/>
    <p:text>See affiliated tab in Excel spreadsheet to replace data.</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6-09-29T16:29:35.214" idx="78">
    <p:pos x="10" y="10"/>
    <p:text>See affiliated tab in Excel spreadsheet to replace data.</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16-09-29T16:30:11.013" idx="81">
    <p:pos x="10" y="10"/>
    <p:text>See affiliated tab in Excel spreadsheet to replace data.</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18-01-05T14:30:35.591" idx="103">
    <p:pos x="10" y="10"/>
    <p:text>Having positive examples to show where good work is happening is helpful for participants. If you have local examples, consider adding them!</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17-12-20T13:25:24.857" idx="87">
    <p:pos x="10" y="10"/>
    <p:text>See affiliated tab in Excel spreadsheet to replace data.</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17-12-20T13:25:31.093" idx="89">
    <p:pos x="298" y="298"/>
    <p:text>See affiliated tab in Excel spreadsheet to replace data.</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5" dt="2017-12-20T13:25:44.185" idx="90">
    <p:pos x="202" y="202"/>
    <p:text>See affiliated tab in Excel spreadsheet to replace data.</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0.22567</cdr:x>
      <cdr:y>0.10807</cdr:y>
    </cdr:from>
    <cdr:to>
      <cdr:x>0.40283</cdr:x>
      <cdr:y>0.19168</cdr:y>
    </cdr:to>
    <cdr:sp macro="" textlink="">
      <cdr:nvSpPr>
        <cdr:cNvPr id="4" name="Rectangle 3"/>
        <cdr:cNvSpPr/>
      </cdr:nvSpPr>
      <cdr:spPr>
        <a:xfrm xmlns:a="http://schemas.openxmlformats.org/drawingml/2006/main">
          <a:off x="1320241" y="347007"/>
          <a:ext cx="1036432" cy="26846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US" sz="1200" b="1">
              <a:solidFill>
                <a:sysClr val="windowText" lastClr="000000"/>
              </a:solidFill>
            </a:rPr>
            <a:t>Male</a:t>
          </a:r>
        </a:p>
      </cdr:txBody>
    </cdr:sp>
  </cdr:relSizeAnchor>
  <cdr:relSizeAnchor xmlns:cdr="http://schemas.openxmlformats.org/drawingml/2006/chartDrawing">
    <cdr:from>
      <cdr:x>0.56341</cdr:x>
      <cdr:y>0.10426</cdr:y>
    </cdr:from>
    <cdr:to>
      <cdr:x>0.74057</cdr:x>
      <cdr:y>0.18788</cdr:y>
    </cdr:to>
    <cdr:sp macro="" textlink="">
      <cdr:nvSpPr>
        <cdr:cNvPr id="5" name="Rectangle 4"/>
        <cdr:cNvSpPr/>
      </cdr:nvSpPr>
      <cdr:spPr>
        <a:xfrm xmlns:a="http://schemas.openxmlformats.org/drawingml/2006/main">
          <a:off x="3296093" y="334763"/>
          <a:ext cx="1036430" cy="26849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200" b="1">
              <a:solidFill>
                <a:sysClr val="windowText" lastClr="000000"/>
              </a:solidFill>
            </a:rPr>
            <a:t>Female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58391"/>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sz="quarter" idx="1"/>
          </p:nvPr>
        </p:nvSpPr>
        <p:spPr>
          <a:xfrm>
            <a:off x="3898102" y="1"/>
            <a:ext cx="2982119" cy="458391"/>
          </a:xfrm>
          <a:prstGeom prst="rect">
            <a:avLst/>
          </a:prstGeom>
        </p:spPr>
        <p:txBody>
          <a:bodyPr vert="horz" lIns="93171" tIns="46586" rIns="93171" bIns="46586" rtlCol="0"/>
          <a:lstStyle>
            <a:lvl1pPr algn="r">
              <a:defRPr sz="1200"/>
            </a:lvl1pPr>
          </a:lstStyle>
          <a:p>
            <a:fld id="{CA1BC16F-892F-4E69-B799-DBBD78BA36F3}" type="datetimeFigureOut">
              <a:rPr lang="en-US" smtClean="0"/>
              <a:pPr/>
              <a:t>3/21/2019</a:t>
            </a:fld>
            <a:endParaRPr lang="en-US" dirty="0"/>
          </a:p>
        </p:txBody>
      </p:sp>
      <p:sp>
        <p:nvSpPr>
          <p:cNvPr id="4" name="Footer Placeholder 3"/>
          <p:cNvSpPr>
            <a:spLocks noGrp="1"/>
          </p:cNvSpPr>
          <p:nvPr>
            <p:ph type="ftr" sz="quarter" idx="2"/>
          </p:nvPr>
        </p:nvSpPr>
        <p:spPr>
          <a:xfrm>
            <a:off x="1" y="8707831"/>
            <a:ext cx="2982119" cy="458391"/>
          </a:xfrm>
          <a:prstGeom prst="rect">
            <a:avLst/>
          </a:prstGeom>
        </p:spPr>
        <p:txBody>
          <a:bodyPr vert="horz" lIns="93171" tIns="46586" rIns="93171"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707831"/>
            <a:ext cx="2982119" cy="458391"/>
          </a:xfrm>
          <a:prstGeom prst="rect">
            <a:avLst/>
          </a:prstGeom>
        </p:spPr>
        <p:txBody>
          <a:bodyPr vert="horz" lIns="93171" tIns="46586" rIns="93171" bIns="46586" rtlCol="0" anchor="b"/>
          <a:lstStyle>
            <a:lvl1pPr algn="r">
              <a:defRPr sz="1200"/>
            </a:lvl1pPr>
          </a:lstStyle>
          <a:p>
            <a:fld id="{B6C25B00-0F22-4124-918C-398E23921B55}" type="slidenum">
              <a:rPr lang="en-US" smtClean="0"/>
              <a:pPr/>
              <a:t>‹#›</a:t>
            </a:fld>
            <a:endParaRPr lang="en-US" dirty="0"/>
          </a:p>
        </p:txBody>
      </p:sp>
    </p:spTree>
    <p:extLst>
      <p:ext uri="{BB962C8B-B14F-4D97-AF65-F5344CB8AC3E}">
        <p14:creationId xmlns:p14="http://schemas.microsoft.com/office/powerpoint/2010/main" val="323948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58391"/>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898102" y="1"/>
            <a:ext cx="2982119" cy="458391"/>
          </a:xfrm>
          <a:prstGeom prst="rect">
            <a:avLst/>
          </a:prstGeom>
        </p:spPr>
        <p:txBody>
          <a:bodyPr vert="horz" lIns="93171" tIns="46586" rIns="93171" bIns="46586" rtlCol="0"/>
          <a:lstStyle>
            <a:lvl1pPr algn="r">
              <a:defRPr sz="1200"/>
            </a:lvl1pPr>
          </a:lstStyle>
          <a:p>
            <a:fld id="{3746CB48-20FC-4735-AA58-5887C3EB69A8}"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149350" y="687388"/>
            <a:ext cx="4583113" cy="3438525"/>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688182" y="4354711"/>
            <a:ext cx="5505450" cy="4125516"/>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07831"/>
            <a:ext cx="2982119" cy="458391"/>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707831"/>
            <a:ext cx="2982119" cy="458391"/>
          </a:xfrm>
          <a:prstGeom prst="rect">
            <a:avLst/>
          </a:prstGeom>
        </p:spPr>
        <p:txBody>
          <a:bodyPr vert="horz" lIns="93171" tIns="46586" rIns="93171" bIns="46586" rtlCol="0" anchor="b"/>
          <a:lstStyle>
            <a:lvl1pPr algn="r">
              <a:defRPr sz="1200"/>
            </a:lvl1pPr>
          </a:lstStyle>
          <a:p>
            <a:fld id="{D16CA3C8-0B33-46C9-9CE7-373701BBC473}" type="slidenum">
              <a:rPr lang="en-US" smtClean="0"/>
              <a:pPr/>
              <a:t>‹#›</a:t>
            </a:fld>
            <a:endParaRPr lang="en-US" dirty="0"/>
          </a:p>
        </p:txBody>
      </p:sp>
    </p:spTree>
    <p:extLst>
      <p:ext uri="{BB962C8B-B14F-4D97-AF65-F5344CB8AC3E}">
        <p14:creationId xmlns:p14="http://schemas.microsoft.com/office/powerpoint/2010/main" val="293236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https://nces.ed.gov/nationsreportcard/achievement.aspx</a:t>
            </a:r>
            <a:endParaRPr lang="en-US" dirty="0"/>
          </a:p>
        </p:txBody>
      </p:sp>
      <p:sp>
        <p:nvSpPr>
          <p:cNvPr id="4" name="Slide Number Placeholder 3"/>
          <p:cNvSpPr>
            <a:spLocks noGrp="1"/>
          </p:cNvSpPr>
          <p:nvPr>
            <p:ph type="sldNum" sz="quarter" idx="10"/>
          </p:nvPr>
        </p:nvSpPr>
        <p:spPr/>
        <p:txBody>
          <a:bodyPr/>
          <a:lstStyle/>
          <a:p>
            <a:fld id="{89443AAE-F20A-4A06-9139-E828BB22045F}" type="slidenum">
              <a:rPr lang="en-US" smtClean="0"/>
              <a:t>1</a:t>
            </a:fld>
            <a:endParaRPr lang="en-US"/>
          </a:p>
        </p:txBody>
      </p:sp>
    </p:spTree>
    <p:extLst>
      <p:ext uri="{BB962C8B-B14F-4D97-AF65-F5344CB8AC3E}">
        <p14:creationId xmlns:p14="http://schemas.microsoft.com/office/powerpoint/2010/main" val="379622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https://nces.ed.gov/nationsreportcard/achievement.aspx</a:t>
            </a:r>
            <a:endParaRPr lang="en-US" dirty="0"/>
          </a:p>
        </p:txBody>
      </p:sp>
      <p:sp>
        <p:nvSpPr>
          <p:cNvPr id="4" name="Slide Number Placeholder 3"/>
          <p:cNvSpPr>
            <a:spLocks noGrp="1"/>
          </p:cNvSpPr>
          <p:nvPr>
            <p:ph type="sldNum" sz="quarter" idx="10"/>
          </p:nvPr>
        </p:nvSpPr>
        <p:spPr/>
        <p:txBody>
          <a:bodyPr/>
          <a:lstStyle/>
          <a:p>
            <a:fld id="{89443AAE-F20A-4A06-9139-E828BB22045F}" type="slidenum">
              <a:rPr lang="en-US" smtClean="0"/>
              <a:t>2</a:t>
            </a:fld>
            <a:endParaRPr lang="en-US"/>
          </a:p>
        </p:txBody>
      </p:sp>
    </p:spTree>
    <p:extLst>
      <p:ext uri="{BB962C8B-B14F-4D97-AF65-F5344CB8AC3E}">
        <p14:creationId xmlns:p14="http://schemas.microsoft.com/office/powerpoint/2010/main" val="198709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CA3C8-0B33-46C9-9CE7-373701BBC473}" type="slidenum">
              <a:rPr lang="en-US" smtClean="0"/>
              <a:pPr/>
              <a:t>5</a:t>
            </a:fld>
            <a:endParaRPr lang="en-US" dirty="0"/>
          </a:p>
        </p:txBody>
      </p:sp>
    </p:spTree>
    <p:extLst>
      <p:ext uri="{BB962C8B-B14F-4D97-AF65-F5344CB8AC3E}">
        <p14:creationId xmlns:p14="http://schemas.microsoft.com/office/powerpoint/2010/main" val="299754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16CA3C8-0B33-46C9-9CE7-373701BBC473}" type="slidenum">
              <a:rPr lang="en-US" smtClean="0"/>
              <a:pPr/>
              <a:t>6</a:t>
            </a:fld>
            <a:endParaRPr lang="en-US" dirty="0"/>
          </a:p>
        </p:txBody>
      </p:sp>
    </p:spTree>
    <p:extLst>
      <p:ext uri="{BB962C8B-B14F-4D97-AF65-F5344CB8AC3E}">
        <p14:creationId xmlns:p14="http://schemas.microsoft.com/office/powerpoint/2010/main" val="374159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091719B-2C8D-4113-8B09-5C930177AAC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8783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https://nces.ed.gov/nationsreportcard/achievement.aspx</a:t>
            </a:r>
            <a:endParaRPr lang="en-US" dirty="0"/>
          </a:p>
        </p:txBody>
      </p:sp>
      <p:sp>
        <p:nvSpPr>
          <p:cNvPr id="4" name="Slide Number Placeholder 3"/>
          <p:cNvSpPr>
            <a:spLocks noGrp="1"/>
          </p:cNvSpPr>
          <p:nvPr>
            <p:ph type="sldNum" sz="quarter" idx="10"/>
          </p:nvPr>
        </p:nvSpPr>
        <p:spPr/>
        <p:txBody>
          <a:bodyPr/>
          <a:lstStyle/>
          <a:p>
            <a:fld id="{89443AAE-F20A-4A06-9139-E828BB22045F}" type="slidenum">
              <a:rPr lang="en-US" smtClean="0"/>
              <a:t>9</a:t>
            </a:fld>
            <a:endParaRPr lang="en-US"/>
          </a:p>
        </p:txBody>
      </p:sp>
    </p:spTree>
    <p:extLst>
      <p:ext uri="{BB962C8B-B14F-4D97-AF65-F5344CB8AC3E}">
        <p14:creationId xmlns:p14="http://schemas.microsoft.com/office/powerpoint/2010/main" val="379088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http://www.calstate.edu/as/stat_reports/2016-2017/apps/apps1617cy03.shtml – “Ratio of Admitted to Accommodated”</a:t>
            </a:r>
            <a:endParaRPr lang="en-US" dirty="0"/>
          </a:p>
        </p:txBody>
      </p:sp>
      <p:sp>
        <p:nvSpPr>
          <p:cNvPr id="4" name="Slide Number Placeholder 3"/>
          <p:cNvSpPr>
            <a:spLocks noGrp="1"/>
          </p:cNvSpPr>
          <p:nvPr>
            <p:ph type="sldNum" sz="quarter" idx="10"/>
          </p:nvPr>
        </p:nvSpPr>
        <p:spPr/>
        <p:txBody>
          <a:bodyPr/>
          <a:lstStyle/>
          <a:p>
            <a:fld id="{38BEEE06-FFFF-41A2-A5DD-39A4D96EE457}" type="slidenum">
              <a:rPr lang="en-US" smtClean="0"/>
              <a:t>10</a:t>
            </a:fld>
            <a:endParaRPr lang="en-US" dirty="0"/>
          </a:p>
        </p:txBody>
      </p:sp>
    </p:spTree>
    <p:extLst>
      <p:ext uri="{BB962C8B-B14F-4D97-AF65-F5344CB8AC3E}">
        <p14:creationId xmlns:p14="http://schemas.microsoft.com/office/powerpoint/2010/main" val="187696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http://asd.calstate.edu/csrde/ftf/2015htm/sys.htm.</a:t>
            </a:r>
            <a:r>
              <a:rPr lang="en-US" baseline="0" dirty="0" smtClean="0"/>
              <a:t> Under each subgroup, look at “2014” row, then “AFTER 2 YRS” column. Scroll down to the bottom for “Asian,” “Pacific Islander,” and “Two or More Races”</a:t>
            </a:r>
            <a:endParaRPr lang="en-US" dirty="0"/>
          </a:p>
        </p:txBody>
      </p:sp>
      <p:sp>
        <p:nvSpPr>
          <p:cNvPr id="4" name="Slide Number Placeholder 3"/>
          <p:cNvSpPr>
            <a:spLocks noGrp="1"/>
          </p:cNvSpPr>
          <p:nvPr>
            <p:ph type="sldNum" sz="quarter" idx="10"/>
          </p:nvPr>
        </p:nvSpPr>
        <p:spPr/>
        <p:txBody>
          <a:bodyPr/>
          <a:lstStyle/>
          <a:p>
            <a:fld id="{D16CA3C8-0B33-46C9-9CE7-373701BBC47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3415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7" name="Slide Number Placeholder 6"/>
          <p:cNvSpPr>
            <a:spLocks noGrp="1"/>
          </p:cNvSpPr>
          <p:nvPr>
            <p:ph type="sldNum" sz="quarter" idx="11"/>
          </p:nvPr>
        </p:nvSpPr>
        <p:spPr>
          <a:xfrm>
            <a:off x="6477000" y="6324600"/>
            <a:ext cx="2133600" cy="365125"/>
          </a:xfrm>
        </p:spPr>
        <p:txBody>
          <a:body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2"/>
          </p:nvPr>
        </p:nvSpPr>
        <p:spPr/>
        <p:txBody>
          <a:bodyPr/>
          <a:lstStyle/>
          <a:p>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r>
              <a:rPr lang="en-US" noProof="0" dirty="0" smtClean="0"/>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advClick="0" advTm="20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8" name="Text Box 6"/>
          <p:cNvSpPr txBox="1">
            <a:spLocks noChangeArrowheads="1"/>
          </p:cNvSpPr>
          <p:nvPr/>
        </p:nvSpPr>
        <p:spPr bwMode="auto">
          <a:xfrm>
            <a:off x="6324600" y="6486525"/>
            <a:ext cx="2667000" cy="295275"/>
          </a:xfrm>
          <a:prstGeom prst="rect">
            <a:avLst/>
          </a:prstGeom>
          <a:noFill/>
          <a:ln w="9525">
            <a:noFill/>
            <a:miter lim="800000"/>
            <a:headEnd/>
            <a:tailEnd/>
          </a:ln>
        </p:spPr>
        <p:txBody>
          <a:bodyPr>
            <a:spAutoFit/>
          </a:bodyPr>
          <a:lstStyle/>
          <a:p>
            <a:pPr algn="r">
              <a:lnSpc>
                <a:spcPts val="1600"/>
              </a:lnSpc>
              <a:defRPr/>
            </a:pPr>
            <a:r>
              <a:rPr lang="en-US" sz="1200" dirty="0">
                <a:solidFill>
                  <a:prstClr val="white"/>
                </a:solidFill>
              </a:rPr>
              <a:t>© </a:t>
            </a:r>
            <a:r>
              <a:rPr lang="en-US" sz="1200" dirty="0" smtClean="0">
                <a:solidFill>
                  <a:prstClr val="white"/>
                </a:solidFill>
              </a:rPr>
              <a:t>2014 THE </a:t>
            </a:r>
            <a:r>
              <a:rPr lang="en-US" sz="1200" dirty="0">
                <a:solidFill>
                  <a:prstClr val="white"/>
                </a:solidFill>
              </a:rPr>
              <a:t>EDUCATION TRUST</a:t>
            </a:r>
          </a:p>
        </p:txBody>
      </p:sp>
      <p:sp>
        <p:nvSpPr>
          <p:cNvPr id="9" name="TextBox 8"/>
          <p:cNvSpPr txBox="1"/>
          <p:nvPr/>
        </p:nvSpPr>
        <p:spPr>
          <a:xfrm>
            <a:off x="0" y="6248400"/>
            <a:ext cx="762000" cy="246063"/>
          </a:xfrm>
          <a:prstGeom prst="rect">
            <a:avLst/>
          </a:prstGeom>
          <a:noFill/>
        </p:spPr>
        <p:txBody>
          <a:bodyPr>
            <a:spAutoFit/>
          </a:bodyPr>
          <a:lstStyle/>
          <a:p>
            <a:pPr>
              <a:defRPr/>
            </a:pPr>
            <a:r>
              <a:rPr lang="en-US" sz="1000" dirty="0">
                <a:solidFill>
                  <a:prstClr val="black"/>
                </a:solidFill>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000">
                <a:latin typeface="Calibri" pitchFamily="34" charset="0"/>
              </a:defRPr>
            </a:lvl1pPr>
          </a:lstStyle>
          <a:p>
            <a:pPr lvl="0"/>
            <a:r>
              <a:rPr lang="en-US" smtClean="0"/>
              <a:t>Click to edit Master text styles</a:t>
            </a:r>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Calibri" pitchFamily="34" charset="0"/>
              </a:defRPr>
            </a:lvl1pPr>
          </a:lstStyle>
          <a:p>
            <a:pPr lvl="0"/>
            <a:r>
              <a:rPr lang="en-US" smtClean="0"/>
              <a:t>Click to edit Master text styles</a:t>
            </a:r>
          </a:p>
        </p:txBody>
      </p:sp>
      <p:sp>
        <p:nvSpPr>
          <p:cNvPr id="10" name="Date Placeholder 9"/>
          <p:cNvSpPr>
            <a:spLocks noGrp="1"/>
          </p:cNvSpPr>
          <p:nvPr>
            <p:ph type="dt" sz="half" idx="12"/>
          </p:nvPr>
        </p:nvSpPr>
        <p:spPr/>
        <p:txBody>
          <a:body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11" name="Slide Number Placeholder 10"/>
          <p:cNvSpPr>
            <a:spLocks noGrp="1"/>
          </p:cNvSpPr>
          <p:nvPr>
            <p:ph type="sldNum" sz="quarter" idx="13"/>
          </p:nvPr>
        </p:nvSpPr>
        <p:spPr/>
        <p:txBody>
          <a:body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11"/>
          <p:cNvSpPr>
            <a:spLocks noGrp="1"/>
          </p:cNvSpPr>
          <p:nvPr>
            <p:ph type="ftr" sz="quarter" idx="14"/>
          </p:nvPr>
        </p:nvSpPr>
        <p:spPr/>
        <p:txBody>
          <a:bodyPr/>
          <a:lstStyle/>
          <a:p>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6477000" y="65627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2015 </a:t>
            </a:r>
            <a:r>
              <a:rPr lang="en-US" sz="1300" b="1" dirty="0">
                <a:solidFill>
                  <a:schemeClr val="bg1"/>
                </a:solidFill>
                <a:latin typeface="+mn-lt"/>
              </a:rPr>
              <a:t>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8" name="Text Box 6"/>
          <p:cNvSpPr txBox="1">
            <a:spLocks noChangeArrowheads="1"/>
          </p:cNvSpPr>
          <p:nvPr userDrawn="1"/>
        </p:nvSpPr>
        <p:spPr bwMode="auto">
          <a:xfrm>
            <a:off x="6400800" y="6486525"/>
            <a:ext cx="2667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Tree>
    <p:extLst>
      <p:ext uri="{BB962C8B-B14F-4D97-AF65-F5344CB8AC3E}">
        <p14:creationId xmlns:p14="http://schemas.microsoft.com/office/powerpoint/2010/main" val="118766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4"/>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
        <p:nvSpPr>
          <p:cNvPr id="8" name="Date Placeholder 7"/>
          <p:cNvSpPr>
            <a:spLocks noGrp="1"/>
          </p:cNvSpPr>
          <p:nvPr>
            <p:ph type="dt" sz="half" idx="11"/>
          </p:nvPr>
        </p:nvSpPr>
        <p:spPr/>
        <p:txBody>
          <a:body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9" name="Footer Placeholder 8"/>
          <p:cNvSpPr>
            <a:spLocks noGrp="1"/>
          </p:cNvSpPr>
          <p:nvPr>
            <p:ph type="ftr" sz="quarter" idx="12"/>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3"/>
          </p:nvPr>
        </p:nvSpPr>
        <p:spPr>
          <a:xfrm>
            <a:off x="6553200" y="6356350"/>
            <a:ext cx="2133600" cy="501650"/>
          </a:xfrm>
        </p:spPr>
        <p:txBody>
          <a:body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95752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A33E9-C550-47E4-82BD-A1C9C23A21E6}"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A33E9-C550-47E4-82BD-A1C9C23A21E6}"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A33E9-C550-47E4-82BD-A1C9C23A21E6}"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A33E9-C550-47E4-82BD-A1C9C23A21E6}"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
        <p:nvSpPr>
          <p:cNvPr id="8" name="Date Placeholder 7"/>
          <p:cNvSpPr>
            <a:spLocks noGrp="1"/>
          </p:cNvSpPr>
          <p:nvPr>
            <p:ph type="dt" sz="half" idx="11"/>
          </p:nvPr>
        </p:nvSpPr>
        <p:spPr/>
        <p:txBody>
          <a:body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9" name="Footer Placeholder 8"/>
          <p:cNvSpPr>
            <a:spLocks noGrp="1"/>
          </p:cNvSpPr>
          <p:nvPr>
            <p:ph type="ftr" sz="quarter" idx="12"/>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3"/>
          </p:nvPr>
        </p:nvSpPr>
        <p:spPr>
          <a:xfrm>
            <a:off x="6553200" y="6356350"/>
            <a:ext cx="2133600" cy="501650"/>
          </a:xfrm>
        </p:spPr>
        <p:txBody>
          <a:body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A33E9-C550-47E4-82BD-A1C9C23A21E6}"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A33E9-C550-47E4-82BD-A1C9C23A21E6}"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A33E9-C550-47E4-82BD-A1C9C23A21E6}" type="datetimeFigureOut">
              <a:rPr lang="en-US" smtClean="0"/>
              <a:pPr/>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A33E9-C550-47E4-82BD-A1C9C23A21E6}"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A33E9-C550-47E4-82BD-A1C9C23A21E6}"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A33E9-C550-47E4-82BD-A1C9C23A21E6}"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A33E9-C550-47E4-82BD-A1C9C23A21E6}"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3706B-DAD0-4539-ADA7-C211D78F44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248400" y="6356350"/>
            <a:ext cx="2819400" cy="501650"/>
          </a:xfrm>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638800"/>
            <a:ext cx="9144000" cy="1219200"/>
          </a:xfrm>
          <a:prstGeom prst="rect">
            <a:avLst/>
          </a:prstGeom>
          <a:solidFill>
            <a:srgbClr val="919CA3"/>
          </a:solidFill>
          <a:ln w="9525">
            <a:noFill/>
            <a:miter lim="800000"/>
            <a:headEnd/>
            <a:tailEnd/>
          </a:ln>
        </p:spPr>
        <p:txBody>
          <a:bodyPr wrap="none" anchor="ctr"/>
          <a:lstStyle/>
          <a:p>
            <a:pPr>
              <a:defRPr/>
            </a:pPr>
            <a:endParaRPr lang="en-US" dirty="0">
              <a:solidFill>
                <a:prstClr val="black"/>
              </a:solidFill>
            </a:endParaRPr>
          </a:p>
        </p:txBody>
      </p:sp>
      <p:sp>
        <p:nvSpPr>
          <p:cNvPr id="5" name="Rectangle 4"/>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cxnSp>
        <p:nvCxnSpPr>
          <p:cNvPr id="7" name="Straight Connector 6"/>
          <p:cNvCxnSpPr/>
          <p:nvPr/>
        </p:nvCxnSpPr>
        <p:spPr>
          <a:xfrm rot="5400000">
            <a:off x="2209801" y="6248400"/>
            <a:ext cx="1219200" cy="3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57600" y="914400"/>
            <a:ext cx="5029200" cy="2286000"/>
          </a:xfrm>
        </p:spPr>
        <p:txBody>
          <a:bodyPr>
            <a:normAutofit/>
          </a:bodyPr>
          <a:lstStyle>
            <a:lvl1pPr algn="l">
              <a:defRPr sz="4000">
                <a:latin typeface="+mj-lt"/>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3124200" y="5867400"/>
            <a:ext cx="5791200" cy="762000"/>
          </a:xfrm>
        </p:spPr>
        <p:txBody>
          <a:bodyPr/>
          <a:lstStyle>
            <a:lvl1pPr>
              <a:buNone/>
              <a:defRPr sz="1600" b="1">
                <a:solidFill>
                  <a:srgbClr val="FFD457"/>
                </a:solidFill>
                <a:latin typeface="+mn-lt"/>
              </a:defRPr>
            </a:lvl1pPr>
          </a:lstStyle>
          <a:p>
            <a:pPr lvl="0"/>
            <a:r>
              <a:rPr lang="en-US" smtClean="0"/>
              <a:t>Click to edit Master text styles</a:t>
            </a:r>
          </a:p>
        </p:txBody>
      </p:sp>
      <p:pic>
        <p:nvPicPr>
          <p:cNvPr id="8" name="Picture 7" descr="EDW.jpg"/>
          <p:cNvPicPr>
            <a:picLocks noChangeAspect="1"/>
          </p:cNvPicPr>
          <p:nvPr/>
        </p:nvPicPr>
        <p:blipFill>
          <a:blip r:embed="rId2" cstate="print"/>
          <a:stretch>
            <a:fillRect/>
          </a:stretch>
        </p:blipFill>
        <p:spPr>
          <a:xfrm>
            <a:off x="0" y="5638800"/>
            <a:ext cx="2819400" cy="1223027"/>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4" name="Slide Number Placeholder 5"/>
          <p:cNvSpPr>
            <a:spLocks noGrp="1"/>
          </p:cNvSpPr>
          <p:nvPr>
            <p:ph type="sldNum" sz="quarter" idx="12"/>
          </p:nvPr>
        </p:nvSpPr>
        <p:spPr>
          <a:xfrm>
            <a:off x="6324600" y="6356350"/>
            <a:ext cx="2362200" cy="501650"/>
          </a:xfrm>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400800" y="6356350"/>
            <a:ext cx="2286000" cy="365125"/>
          </a:xfrm>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0568D8D7-96C1-4732-8325-9A68F0AE2EC6}"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155EAF7B-AF9C-44EB-9751-0078FB903C4D}"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noChangeArrowheads="1"/>
          </p:cNvSpPr>
          <p:nvPr/>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8" name="Rectangle 9"/>
          <p:cNvSpPr>
            <a:spLocks noChangeArrowheads="1"/>
          </p:cNvSpPr>
          <p:nvPr/>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 id="2147483676" r:id="rId12"/>
    <p:sldLayoutId id="2147483677" r:id="rId13"/>
    <p:sldLayoutId id="2147483691" r:id="rId14"/>
    <p:sldLayoutId id="2147483692" r:id="rId1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A33E9-C550-47E4-82BD-A1C9C23A21E6}" type="datetimeFigureOut">
              <a:rPr lang="en-US" smtClean="0"/>
              <a:pPr/>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3706B-DAD0-4539-ADA7-C211D78F44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69654" y="638153"/>
            <a:ext cx="4404692"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fontAlgn="base">
              <a:spcBef>
                <a:spcPct val="0"/>
              </a:spcBef>
              <a:spcAft>
                <a:spcPct val="0"/>
              </a:spcAft>
              <a:defRPr sz="3200">
                <a:solidFill>
                  <a:prstClr val="black"/>
                </a:solidFill>
                <a:latin typeface="+mj-lt"/>
                <a:ea typeface="+mj-ea"/>
                <a:cs typeface="+mj-cs"/>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sz="3600" b="1" dirty="0" smtClean="0">
                <a:solidFill>
                  <a:schemeClr val="tx1"/>
                </a:solidFill>
                <a:latin typeface="+mn-lt"/>
                <a:ea typeface="+mn-ea"/>
                <a:cs typeface="+mn-cs"/>
              </a:rPr>
              <a:t>Guiding Questions</a:t>
            </a:r>
            <a:endParaRPr lang="en-US" sz="3600" b="1" dirty="0">
              <a:solidFill>
                <a:schemeClr val="tx1"/>
              </a:solidFill>
              <a:latin typeface="+mn-lt"/>
              <a:ea typeface="+mn-ea"/>
              <a:cs typeface="+mn-cs"/>
            </a:endParaRPr>
          </a:p>
        </p:txBody>
      </p:sp>
      <p:sp>
        <p:nvSpPr>
          <p:cNvPr id="12" name="Rounded Rectangle 11"/>
          <p:cNvSpPr/>
          <p:nvPr/>
        </p:nvSpPr>
        <p:spPr>
          <a:xfrm>
            <a:off x="342900" y="1278031"/>
            <a:ext cx="8458200" cy="311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dirty="0" smtClean="0">
              <a:solidFill>
                <a:schemeClr val="bg1">
                  <a:lumMod val="50000"/>
                </a:schemeClr>
              </a:solidFill>
            </a:endParaRPr>
          </a:p>
        </p:txBody>
      </p:sp>
      <p:sp>
        <p:nvSpPr>
          <p:cNvPr id="2" name="Rectangle 1"/>
          <p:cNvSpPr/>
          <p:nvPr/>
        </p:nvSpPr>
        <p:spPr>
          <a:xfrm>
            <a:off x="685800" y="1752600"/>
            <a:ext cx="8115300" cy="43006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indent="-514350">
              <a:buAutoNum type="arabicPeriod"/>
            </a:pPr>
            <a:r>
              <a:rPr lang="en-US" sz="3200" dirty="0"/>
              <a:t>What are your general reactions to the data?</a:t>
            </a:r>
            <a:br>
              <a:rPr lang="en-US" sz="3200" dirty="0"/>
            </a:br>
            <a:endParaRPr lang="en-US" sz="3200" dirty="0"/>
          </a:p>
          <a:p>
            <a:pPr marL="514350" indent="-514350">
              <a:buAutoNum type="arabicPeriod"/>
            </a:pPr>
            <a:r>
              <a:rPr lang="en-US" sz="3200" dirty="0"/>
              <a:t>What questions do these data raise for you?</a:t>
            </a:r>
            <a:br>
              <a:rPr lang="en-US" sz="3200" dirty="0"/>
            </a:br>
            <a:endParaRPr lang="en-US" sz="3200" dirty="0"/>
          </a:p>
          <a:p>
            <a:pPr marL="514350" indent="-514350">
              <a:buAutoNum type="arabicPeriod"/>
            </a:pPr>
            <a:r>
              <a:rPr lang="en-US" sz="3200" dirty="0"/>
              <a:t>What solutions can you think of to address the issues raised by these data? </a:t>
            </a:r>
          </a:p>
        </p:txBody>
      </p:sp>
    </p:spTree>
    <p:extLst>
      <p:ext uri="{BB962C8B-B14F-4D97-AF65-F5344CB8AC3E}">
        <p14:creationId xmlns:p14="http://schemas.microsoft.com/office/powerpoint/2010/main" val="1000777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8744"/>
            <a:ext cx="8229600" cy="1066800"/>
          </a:xfrm>
        </p:spPr>
        <p:txBody>
          <a:bodyPr>
            <a:normAutofit fontScale="90000"/>
          </a:bodyPr>
          <a:lstStyle/>
          <a:p>
            <a:r>
              <a:rPr lang="en-US" dirty="0"/>
              <a:t>Admissions Rate, Cal State </a:t>
            </a:r>
            <a:r>
              <a:rPr lang="en-US" dirty="0" smtClean="0"/>
              <a:t>University</a:t>
            </a:r>
            <a:r>
              <a:rPr lang="en-US" dirty="0"/>
              <a:t> </a:t>
            </a:r>
            <a:r>
              <a:rPr lang="en-US" dirty="0" smtClean="0"/>
              <a:t>and University of California Systems, </a:t>
            </a:r>
            <a:br>
              <a:rPr lang="en-US" dirty="0" smtClean="0"/>
            </a:br>
            <a:r>
              <a:rPr lang="en-US" dirty="0" smtClean="0"/>
              <a:t>by </a:t>
            </a:r>
            <a:r>
              <a:rPr lang="en-US" dirty="0" smtClean="0"/>
              <a:t>Ethnicity</a:t>
            </a:r>
            <a:endParaRPr lang="en-US" dirty="0"/>
          </a:p>
        </p:txBody>
      </p:sp>
      <p:sp>
        <p:nvSpPr>
          <p:cNvPr id="9" name="TextBox 8"/>
          <p:cNvSpPr txBox="1"/>
          <p:nvPr/>
        </p:nvSpPr>
        <p:spPr>
          <a:xfrm>
            <a:off x="0" y="6257836"/>
            <a:ext cx="9067800" cy="600164"/>
          </a:xfrm>
          <a:prstGeom prst="rect">
            <a:avLst/>
          </a:prstGeom>
          <a:noFill/>
        </p:spPr>
        <p:txBody>
          <a:bodyPr wrap="square" rtlCol="0">
            <a:spAutoFit/>
          </a:bodyPr>
          <a:lstStyle/>
          <a:p>
            <a:r>
              <a:rPr lang="en-US" sz="1100" dirty="0"/>
              <a:t>Source: CSU Analytic Studies, 2018; UC Office of the President, 2018 (accessed Mar. 2019). CSU and UC </a:t>
            </a:r>
            <a:r>
              <a:rPr lang="en-US" sz="1100" dirty="0" smtClean="0"/>
              <a:t>Rates </a:t>
            </a:r>
            <a:r>
              <a:rPr lang="en-US" sz="1100" dirty="0"/>
              <a:t>reflect the freshman cohort of California residents entering college in Fall 2017 and </a:t>
            </a:r>
            <a:r>
              <a:rPr lang="en-US" sz="1100" dirty="0" smtClean="0"/>
              <a:t>Fall </a:t>
            </a:r>
            <a:r>
              <a:rPr lang="en-US" sz="1100" dirty="0"/>
              <a:t>2018, respectively</a:t>
            </a:r>
            <a:r>
              <a:rPr lang="en-US" sz="1100" dirty="0" smtClean="0"/>
              <a:t>. </a:t>
            </a:r>
            <a:r>
              <a:rPr lang="en-US" sz="1100" dirty="0"/>
              <a:t>UC system includes Pacific Islander students in the Asian group and does not report data for Two or More Races.</a:t>
            </a:r>
            <a:endParaRPr lang="en-US" sz="1100" dirty="0"/>
          </a:p>
        </p:txBody>
      </p:sp>
      <p:graphicFrame>
        <p:nvGraphicFramePr>
          <p:cNvPr id="6" name="Chart 5"/>
          <p:cNvGraphicFramePr>
            <a:graphicFrameLocks/>
          </p:cNvGraphicFramePr>
          <p:nvPr>
            <p:extLst>
              <p:ext uri="{D42A27DB-BD31-4B8C-83A1-F6EECF244321}">
                <p14:modId xmlns:p14="http://schemas.microsoft.com/office/powerpoint/2010/main" val="1978395801"/>
              </p:ext>
            </p:extLst>
          </p:nvPr>
        </p:nvGraphicFramePr>
        <p:xfrm>
          <a:off x="0" y="1752600"/>
          <a:ext cx="9067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0660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Autofit/>
          </a:bodyPr>
          <a:lstStyle/>
          <a:p>
            <a:r>
              <a:rPr lang="en-US" sz="3600" dirty="0" smtClean="0"/>
              <a:t>First-Year Retention Rates</a:t>
            </a:r>
            <a:r>
              <a:rPr lang="en-US" sz="3600" dirty="0"/>
              <a:t>, </a:t>
            </a:r>
            <a:r>
              <a:rPr lang="en-US" sz="3600" dirty="0" smtClean="0"/>
              <a:t>California State University and University of California Systems, by </a:t>
            </a:r>
            <a:r>
              <a:rPr lang="en-US" sz="3600" dirty="0"/>
              <a:t>Ethnicity </a:t>
            </a:r>
            <a:r>
              <a:rPr lang="en-US" sz="3600" dirty="0" smtClean="0"/>
              <a:t>(Fall </a:t>
            </a:r>
            <a:r>
              <a:rPr lang="en-US" sz="3600" dirty="0" smtClean="0"/>
              <a:t>2018) </a:t>
            </a:r>
            <a:endParaRPr lang="en-US" sz="3600" dirty="0"/>
          </a:p>
        </p:txBody>
      </p:sp>
      <p:sp>
        <p:nvSpPr>
          <p:cNvPr id="7" name="TextBox 6"/>
          <p:cNvSpPr txBox="1"/>
          <p:nvPr/>
        </p:nvSpPr>
        <p:spPr>
          <a:xfrm>
            <a:off x="7620" y="6172200"/>
            <a:ext cx="9083040" cy="600164"/>
          </a:xfrm>
          <a:prstGeom prst="rect">
            <a:avLst/>
          </a:prstGeom>
          <a:noFill/>
        </p:spPr>
        <p:txBody>
          <a:bodyPr wrap="square" rtlCol="0">
            <a:spAutoFit/>
          </a:bodyPr>
          <a:lstStyle/>
          <a:p>
            <a:r>
              <a:rPr lang="en-US" sz="1100" dirty="0"/>
              <a:t>Source: CSU Analytic Studies, 2018; UC Office of the President, 2018 (accessed Mar. 2019). Rates reflect the percentage of the class that began as first-time freshmen in Fall 2017 </a:t>
            </a:r>
            <a:r>
              <a:rPr lang="en-US" sz="1100" dirty="0" smtClean="0"/>
              <a:t>and returned </a:t>
            </a:r>
            <a:r>
              <a:rPr lang="en-US" sz="1100" dirty="0"/>
              <a:t>in Fall 2018. The remainder either dropped out or transferred to other institutions. UC system includes Pacific Islander students in the Asian group and does not report data for Two or More Races.</a:t>
            </a:r>
            <a:endParaRPr lang="en-US" sz="1100" dirty="0"/>
          </a:p>
        </p:txBody>
      </p:sp>
      <p:graphicFrame>
        <p:nvGraphicFramePr>
          <p:cNvPr id="4" name="Chart 3"/>
          <p:cNvGraphicFramePr>
            <a:graphicFrameLocks/>
          </p:cNvGraphicFramePr>
          <p:nvPr>
            <p:extLst>
              <p:ext uri="{D42A27DB-BD31-4B8C-83A1-F6EECF244321}">
                <p14:modId xmlns:p14="http://schemas.microsoft.com/office/powerpoint/2010/main" val="786316329"/>
              </p:ext>
            </p:extLst>
          </p:nvPr>
        </p:nvGraphicFramePr>
        <p:xfrm>
          <a:off x="7620" y="1905000"/>
          <a:ext cx="913638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620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27" y="2"/>
            <a:ext cx="9152627" cy="6844023"/>
          </a:xfrm>
          <a:prstGeom prst="rect">
            <a:avLst/>
          </a:prstGeom>
        </p:spPr>
      </p:pic>
      <p:sp>
        <p:nvSpPr>
          <p:cNvPr id="3" name="Content Placeholder 2"/>
          <p:cNvSpPr>
            <a:spLocks noGrp="1"/>
          </p:cNvSpPr>
          <p:nvPr>
            <p:ph idx="1"/>
          </p:nvPr>
        </p:nvSpPr>
        <p:spPr>
          <a:xfrm>
            <a:off x="0" y="76201"/>
            <a:ext cx="5313871" cy="5410200"/>
          </a:xfrm>
          <a:solidFill>
            <a:schemeClr val="bg2">
              <a:lumMod val="75000"/>
              <a:alpha val="75000"/>
            </a:schemeClr>
          </a:solidFill>
        </p:spPr>
        <p:txBody>
          <a:bodyPr>
            <a:noAutofit/>
          </a:bodyPr>
          <a:lstStyle/>
          <a:p>
            <a:pPr marL="0" indent="0" algn="ctr">
              <a:buNone/>
            </a:pPr>
            <a:r>
              <a:rPr lang="en-US" sz="2000" dirty="0" smtClean="0"/>
              <a:t>Across California’s three public institutions of higher education…</a:t>
            </a:r>
          </a:p>
          <a:p>
            <a:pPr marL="0" indent="0" algn="ctr">
              <a:buNone/>
            </a:pPr>
            <a:endParaRPr lang="en-US" sz="2000" dirty="0"/>
          </a:p>
          <a:p>
            <a:pPr marL="0" indent="0" algn="ctr">
              <a:buNone/>
            </a:pPr>
            <a:r>
              <a:rPr lang="en-US" sz="2000" u="sng" dirty="0" smtClean="0"/>
              <a:t>Food insecurity* affects</a:t>
            </a:r>
            <a:r>
              <a:rPr lang="en-US" sz="2000" dirty="0" smtClean="0"/>
              <a:t>:</a:t>
            </a:r>
          </a:p>
          <a:p>
            <a:pPr algn="ctr"/>
            <a:r>
              <a:rPr lang="en-US" sz="2000" b="1" dirty="0" smtClean="0"/>
              <a:t>50 percent</a:t>
            </a:r>
            <a:r>
              <a:rPr lang="en-US" sz="2000" dirty="0" smtClean="0"/>
              <a:t> of California Community College (CCC) students</a:t>
            </a:r>
            <a:endParaRPr lang="en-US" sz="2000" b="1" dirty="0" smtClean="0"/>
          </a:p>
          <a:p>
            <a:pPr algn="ctr"/>
            <a:r>
              <a:rPr lang="en-US" sz="2000" b="1" dirty="0" smtClean="0"/>
              <a:t>42 </a:t>
            </a:r>
            <a:r>
              <a:rPr lang="en-US" sz="2000" b="1" dirty="0"/>
              <a:t>percent </a:t>
            </a:r>
            <a:r>
              <a:rPr lang="en-US" sz="2000" dirty="0" smtClean="0"/>
              <a:t>of California </a:t>
            </a:r>
            <a:r>
              <a:rPr lang="en-US" sz="2000" dirty="0"/>
              <a:t>State </a:t>
            </a:r>
            <a:r>
              <a:rPr lang="en-US" sz="2000" dirty="0" smtClean="0"/>
              <a:t>University (CSU) students </a:t>
            </a:r>
          </a:p>
          <a:p>
            <a:pPr algn="ctr"/>
            <a:r>
              <a:rPr lang="en-US" sz="2000" b="1" dirty="0" smtClean="0"/>
              <a:t>44 </a:t>
            </a:r>
            <a:r>
              <a:rPr lang="en-US" sz="2000" b="1" dirty="0"/>
              <a:t>percent</a:t>
            </a:r>
            <a:r>
              <a:rPr lang="en-US" sz="2000" dirty="0"/>
              <a:t> </a:t>
            </a:r>
            <a:r>
              <a:rPr lang="en-US" sz="2000" dirty="0" smtClean="0"/>
              <a:t>of University </a:t>
            </a:r>
            <a:r>
              <a:rPr lang="en-US" sz="2000" dirty="0"/>
              <a:t>of </a:t>
            </a:r>
            <a:r>
              <a:rPr lang="en-US" sz="2000" dirty="0" smtClean="0"/>
              <a:t>California (UC) students</a:t>
            </a:r>
          </a:p>
          <a:p>
            <a:pPr algn="ctr"/>
            <a:endParaRPr lang="en-US" sz="2000" b="1" dirty="0"/>
          </a:p>
          <a:p>
            <a:pPr marL="0" indent="0" algn="ctr">
              <a:buNone/>
            </a:pPr>
            <a:r>
              <a:rPr lang="en-US" sz="2000" u="sng" dirty="0" smtClean="0"/>
              <a:t>Homelessness** affects</a:t>
            </a:r>
            <a:r>
              <a:rPr lang="en-US" sz="2000" dirty="0" smtClean="0"/>
              <a:t>:</a:t>
            </a:r>
          </a:p>
          <a:p>
            <a:pPr algn="ctr"/>
            <a:r>
              <a:rPr lang="en-US" sz="2000" b="1" dirty="0" smtClean="0"/>
              <a:t>19 percent</a:t>
            </a:r>
            <a:r>
              <a:rPr lang="en-US" sz="2000" dirty="0" smtClean="0"/>
              <a:t> of CCC students</a:t>
            </a:r>
            <a:endParaRPr lang="en-US" sz="2000" b="1" dirty="0" smtClean="0"/>
          </a:p>
          <a:p>
            <a:pPr algn="ctr"/>
            <a:r>
              <a:rPr lang="en-US" sz="2000" b="1" dirty="0" smtClean="0"/>
              <a:t>11 </a:t>
            </a:r>
            <a:r>
              <a:rPr lang="en-US" sz="2000" b="1" dirty="0"/>
              <a:t>percent </a:t>
            </a:r>
            <a:r>
              <a:rPr lang="en-US" sz="2000" dirty="0" smtClean="0"/>
              <a:t>of CSU students</a:t>
            </a:r>
            <a:endParaRPr lang="en-US" sz="2000" dirty="0"/>
          </a:p>
          <a:p>
            <a:pPr algn="ctr"/>
            <a:r>
              <a:rPr lang="en-US" sz="2000" b="1" dirty="0" smtClean="0"/>
              <a:t>5 percent</a:t>
            </a:r>
            <a:r>
              <a:rPr lang="en-US" sz="2000" dirty="0" smtClean="0"/>
              <a:t> of UC students</a:t>
            </a:r>
            <a:endParaRPr lang="en-US" sz="2000" dirty="0"/>
          </a:p>
        </p:txBody>
      </p:sp>
      <p:sp>
        <p:nvSpPr>
          <p:cNvPr id="6" name="TextBox 5"/>
          <p:cNvSpPr txBox="1"/>
          <p:nvPr/>
        </p:nvSpPr>
        <p:spPr>
          <a:xfrm>
            <a:off x="-8627" y="5486401"/>
            <a:ext cx="9013371" cy="1277273"/>
          </a:xfrm>
          <a:prstGeom prst="rect">
            <a:avLst/>
          </a:prstGeom>
          <a:noFill/>
        </p:spPr>
        <p:txBody>
          <a:bodyPr wrap="square" rtlCol="0">
            <a:spAutoFit/>
          </a:bodyPr>
          <a:lstStyle/>
          <a:p>
            <a:r>
              <a:rPr lang="en-US" sz="1100" dirty="0">
                <a:solidFill>
                  <a:schemeClr val="bg1"/>
                </a:solidFill>
              </a:rPr>
              <a:t>Source: </a:t>
            </a:r>
            <a:r>
              <a:rPr lang="en-US" sz="1100" dirty="0" err="1" smtClean="0">
                <a:solidFill>
                  <a:schemeClr val="bg1"/>
                </a:solidFill>
              </a:rPr>
              <a:t>Goldrick-Rab</a:t>
            </a:r>
            <a:r>
              <a:rPr lang="en-US" sz="1100" dirty="0" smtClean="0">
                <a:solidFill>
                  <a:schemeClr val="bg1"/>
                </a:solidFill>
              </a:rPr>
              <a:t> et al., </a:t>
            </a:r>
            <a:r>
              <a:rPr lang="en-US" sz="1100" i="1" dirty="0" smtClean="0">
                <a:solidFill>
                  <a:schemeClr val="bg1"/>
                </a:solidFill>
              </a:rPr>
              <a:t>California Community Colleges #</a:t>
            </a:r>
            <a:r>
              <a:rPr lang="en-US" sz="1100" i="1" dirty="0" err="1" smtClean="0">
                <a:solidFill>
                  <a:schemeClr val="bg1"/>
                </a:solidFill>
              </a:rPr>
              <a:t>RealCollege</a:t>
            </a:r>
            <a:r>
              <a:rPr lang="en-US" sz="1100" i="1" dirty="0" smtClean="0">
                <a:solidFill>
                  <a:schemeClr val="bg1"/>
                </a:solidFill>
              </a:rPr>
              <a:t> Survey</a:t>
            </a:r>
            <a:r>
              <a:rPr lang="en-US" sz="1100" dirty="0" smtClean="0">
                <a:solidFill>
                  <a:schemeClr val="bg1"/>
                </a:solidFill>
              </a:rPr>
              <a:t>, Mar. 2019; Crutchfield &amp; Maguire, </a:t>
            </a:r>
            <a:r>
              <a:rPr lang="en-US" sz="1100" i="1" dirty="0" smtClean="0">
                <a:solidFill>
                  <a:schemeClr val="bg1"/>
                </a:solidFill>
              </a:rPr>
              <a:t>Study of Student Basic Needs</a:t>
            </a:r>
            <a:r>
              <a:rPr lang="en-US" sz="1100" dirty="0" smtClean="0">
                <a:solidFill>
                  <a:schemeClr val="bg1"/>
                </a:solidFill>
              </a:rPr>
              <a:t>, Jan. 2018; University of California, </a:t>
            </a:r>
            <a:r>
              <a:rPr lang="en-US" sz="1100" i="1" dirty="0" smtClean="0">
                <a:solidFill>
                  <a:schemeClr val="bg1"/>
                </a:solidFill>
              </a:rPr>
              <a:t>Global Food Initiative: Food and Housing Security at the University of California, </a:t>
            </a:r>
            <a:r>
              <a:rPr lang="en-US" sz="1100" dirty="0" smtClean="0">
                <a:solidFill>
                  <a:schemeClr val="bg1"/>
                </a:solidFill>
              </a:rPr>
              <a:t>Dec. 2017. </a:t>
            </a:r>
          </a:p>
          <a:p>
            <a:r>
              <a:rPr lang="en-US" sz="1100" dirty="0">
                <a:solidFill>
                  <a:schemeClr val="bg1"/>
                </a:solidFill>
              </a:rPr>
              <a:t>*</a:t>
            </a:r>
            <a:r>
              <a:rPr lang="en-US" sz="1100" dirty="0" smtClean="0">
                <a:solidFill>
                  <a:schemeClr val="bg1"/>
                </a:solidFill>
              </a:rPr>
              <a:t>The 44% UC figure represents undergraduates only; food insecurity for graduate students is 26%. According </a:t>
            </a:r>
            <a:r>
              <a:rPr lang="en-US" sz="1100" dirty="0">
                <a:solidFill>
                  <a:schemeClr val="bg1"/>
                </a:solidFill>
              </a:rPr>
              <a:t>to the USDA, the definition of “food insecure” ranges from “reduced quality, variety or desirability of diet, with little or no indication of reduced food intake” to “experiencing reduced food intake at times due to limited resources</a:t>
            </a:r>
            <a:r>
              <a:rPr lang="en-US" sz="1100" dirty="0" smtClean="0">
                <a:solidFill>
                  <a:schemeClr val="bg1"/>
                </a:solidFill>
              </a:rPr>
              <a:t>.” </a:t>
            </a:r>
          </a:p>
          <a:p>
            <a:r>
              <a:rPr lang="en-US" sz="1100" dirty="0" smtClean="0">
                <a:solidFill>
                  <a:schemeClr val="bg1"/>
                </a:solidFill>
              </a:rPr>
              <a:t>**“Homelessness” at CSU and CCC is based on undergraduate students experiencing homelessness at least once in the last year. The UC figure is based on both undergraduate and graduate students experiencing homelessness at some point during their enrollment.</a:t>
            </a:r>
            <a:endParaRPr lang="en-US" sz="1100" dirty="0">
              <a:solidFill>
                <a:schemeClr val="bg1"/>
              </a:solidFill>
            </a:endParaRPr>
          </a:p>
        </p:txBody>
      </p:sp>
    </p:spTree>
    <p:extLst>
      <p:ext uri="{BB962C8B-B14F-4D97-AF65-F5344CB8AC3E}">
        <p14:creationId xmlns:p14="http://schemas.microsoft.com/office/powerpoint/2010/main" val="93090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771" y="6019800"/>
            <a:ext cx="9143999" cy="769441"/>
          </a:xfrm>
          <a:prstGeom prst="rect">
            <a:avLst/>
          </a:prstGeom>
          <a:noFill/>
        </p:spPr>
        <p:txBody>
          <a:bodyPr wrap="square" rtlCol="0">
            <a:spAutoFit/>
          </a:bodyPr>
          <a:lstStyle/>
          <a:p>
            <a:r>
              <a:rPr lang="en-US" sz="1100" dirty="0">
                <a:solidFill>
                  <a:prstClr val="black"/>
                </a:solidFill>
              </a:rPr>
              <a:t>Source: University of California </a:t>
            </a:r>
            <a:r>
              <a:rPr lang="en-US" sz="1100" dirty="0" err="1">
                <a:solidFill>
                  <a:prstClr val="black"/>
                </a:solidFill>
              </a:rPr>
              <a:t>Infocenter</a:t>
            </a:r>
            <a:r>
              <a:rPr lang="en-US" sz="1100" dirty="0">
                <a:solidFill>
                  <a:prstClr val="black"/>
                </a:solidFill>
              </a:rPr>
              <a:t>, 2018; California State University Analytic Studies, 2018; California Community College Chancellor’s Office (CCCCO) Scorecard, 2018 </a:t>
            </a:r>
            <a:r>
              <a:rPr lang="en-US" sz="1100" dirty="0" smtClean="0">
                <a:solidFill>
                  <a:prstClr val="black"/>
                </a:solidFill>
              </a:rPr>
              <a:t>(accessed </a:t>
            </a:r>
            <a:r>
              <a:rPr lang="en-US" sz="1100" dirty="0">
                <a:solidFill>
                  <a:prstClr val="black"/>
                </a:solidFill>
              </a:rPr>
              <a:t>Mar</a:t>
            </a:r>
            <a:r>
              <a:rPr lang="en-US" sz="1100" dirty="0" smtClean="0">
                <a:solidFill>
                  <a:prstClr val="black"/>
                </a:solidFill>
              </a:rPr>
              <a:t>. 2019</a:t>
            </a:r>
            <a:r>
              <a:rPr lang="en-US" sz="1100" dirty="0">
                <a:solidFill>
                  <a:prstClr val="black"/>
                </a:solidFill>
              </a:rPr>
              <a:t>). Six-year graduation rates are for freshmen entering UC/CSU in 2011 and graduating with a Bachelor’s degree in 2017. Six-year degree, certificate, or transfer </a:t>
            </a:r>
            <a:r>
              <a:rPr lang="en-US" sz="1100" dirty="0" smtClean="0">
                <a:solidFill>
                  <a:prstClr val="black"/>
                </a:solidFill>
              </a:rPr>
              <a:t>rates are </a:t>
            </a:r>
            <a:r>
              <a:rPr lang="en-US" sz="1100" dirty="0">
                <a:solidFill>
                  <a:prstClr val="black"/>
                </a:solidFill>
              </a:rPr>
              <a:t>for students entering CCC in 2011. For CCC, the “Asian” category excludes Filipino and Pacific Islander students</a:t>
            </a:r>
            <a:r>
              <a:rPr lang="en-US" sz="1100" dirty="0" smtClean="0">
                <a:solidFill>
                  <a:prstClr val="black"/>
                </a:solidFill>
              </a:rPr>
              <a:t>.</a:t>
            </a:r>
            <a:endParaRPr lang="en-US" sz="1100" dirty="0" smtClean="0">
              <a:solidFill>
                <a:prstClr val="black"/>
              </a:solidFill>
            </a:endParaRPr>
          </a:p>
        </p:txBody>
      </p:sp>
      <p:sp>
        <p:nvSpPr>
          <p:cNvPr id="3" name="Title 2"/>
          <p:cNvSpPr>
            <a:spLocks noGrp="1"/>
          </p:cNvSpPr>
          <p:nvPr>
            <p:ph type="title"/>
          </p:nvPr>
        </p:nvSpPr>
        <p:spPr>
          <a:xfrm>
            <a:off x="457200" y="152400"/>
            <a:ext cx="8229600" cy="1066800"/>
          </a:xfrm>
        </p:spPr>
        <p:txBody>
          <a:bodyPr>
            <a:normAutofit fontScale="90000"/>
          </a:bodyPr>
          <a:lstStyle/>
          <a:p>
            <a:r>
              <a:rPr lang="en-US" dirty="0" smtClean="0"/>
              <a:t>Six-Year Postsecondary Completion Rates, by Ethnicity (2017)</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49950113"/>
              </p:ext>
            </p:extLst>
          </p:nvPr>
        </p:nvGraphicFramePr>
        <p:xfrm>
          <a:off x="0" y="1371600"/>
          <a:ext cx="9144000" cy="4545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365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1" y="6472627"/>
            <a:ext cx="9089571" cy="6858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t>Source: U.S. Census Bureau, American Community Survey, </a:t>
            </a:r>
            <a:r>
              <a:rPr lang="en-US" sz="1100" dirty="0"/>
              <a:t>Tables </a:t>
            </a:r>
            <a:r>
              <a:rPr lang="en-US" sz="1100" dirty="0" smtClean="0"/>
              <a:t>C15002B-I, 2017 </a:t>
            </a:r>
            <a:r>
              <a:rPr lang="en-US" sz="1100" dirty="0" smtClean="0"/>
              <a:t>(accessed </a:t>
            </a:r>
            <a:r>
              <a:rPr lang="en-US" sz="1100" dirty="0" smtClean="0"/>
              <a:t>Mar. 2019). </a:t>
            </a:r>
            <a:r>
              <a:rPr lang="en-US" sz="1100" dirty="0" smtClean="0"/>
              <a:t>Based on 5-year estimates.</a:t>
            </a:r>
            <a:endParaRPr lang="en-US" sz="1100" dirty="0"/>
          </a:p>
        </p:txBody>
      </p:sp>
      <p:sp>
        <p:nvSpPr>
          <p:cNvPr id="3" name="Title 2"/>
          <p:cNvSpPr>
            <a:spLocks noGrp="1"/>
          </p:cNvSpPr>
          <p:nvPr>
            <p:ph type="title"/>
          </p:nvPr>
        </p:nvSpPr>
        <p:spPr>
          <a:xfrm>
            <a:off x="429985" y="385373"/>
            <a:ext cx="8229600" cy="1066800"/>
          </a:xfrm>
        </p:spPr>
        <p:txBody>
          <a:bodyPr>
            <a:normAutofit fontScale="90000"/>
          </a:bodyPr>
          <a:lstStyle/>
          <a:p>
            <a:r>
              <a:rPr lang="en-US" dirty="0"/>
              <a:t>Bachelor’s Degree Attainment Age 25 and Older, by Ethnicity and Gender (</a:t>
            </a:r>
            <a:r>
              <a:rPr lang="en-US" dirty="0" smtClean="0"/>
              <a:t>2017)</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55782700"/>
              </p:ext>
            </p:extLst>
          </p:nvPr>
        </p:nvGraphicFramePr>
        <p:xfrm>
          <a:off x="0" y="1371600"/>
          <a:ext cx="9144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8501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13" name="Content Placeholder 12"/>
          <p:cNvPicPr>
            <a:picLocks noGrp="1" noChangeAspect="1"/>
          </p:cNvPicPr>
          <p:nvPr>
            <p:ph idx="1"/>
          </p:nvPr>
        </p:nvPicPr>
        <p:blipFill>
          <a:blip r:embed="rId2"/>
          <a:stretch>
            <a:fillRect/>
          </a:stretch>
        </p:blipFill>
        <p:spPr>
          <a:xfrm>
            <a:off x="-1" y="0"/>
            <a:ext cx="9165771" cy="6858000"/>
          </a:xfrm>
          <a:prstGeom prst="rect">
            <a:avLst/>
          </a:prstGeom>
        </p:spPr>
      </p:pic>
      <p:sp>
        <p:nvSpPr>
          <p:cNvPr id="14" name="Title 1"/>
          <p:cNvSpPr txBox="1">
            <a:spLocks/>
          </p:cNvSpPr>
          <p:nvPr/>
        </p:nvSpPr>
        <p:spPr bwMode="auto">
          <a:xfrm>
            <a:off x="5218043" y="159606"/>
            <a:ext cx="3468757" cy="654208"/>
          </a:xfrm>
          <a:prstGeom prst="rect">
            <a:avLst/>
          </a:prstGeom>
          <a:solidFill>
            <a:srgbClr val="464646"/>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dirty="0" smtClean="0">
                <a:solidFill>
                  <a:schemeClr val="bg1"/>
                </a:solidFill>
                <a:latin typeface="+mn-lt"/>
              </a:rPr>
              <a:t>Turning the curve…</a:t>
            </a:r>
            <a:endParaRPr lang="en-US" sz="3200" dirty="0">
              <a:solidFill>
                <a:schemeClr val="bg1"/>
              </a:solidFill>
              <a:latin typeface="+mn-lt"/>
            </a:endParaRPr>
          </a:p>
        </p:txBody>
      </p:sp>
      <p:sp>
        <p:nvSpPr>
          <p:cNvPr id="15" name="TextBox 14"/>
          <p:cNvSpPr txBox="1"/>
          <p:nvPr/>
        </p:nvSpPr>
        <p:spPr>
          <a:xfrm>
            <a:off x="5218042" y="995191"/>
            <a:ext cx="3697358" cy="4401205"/>
          </a:xfrm>
          <a:prstGeom prst="rect">
            <a:avLst/>
          </a:prstGeom>
          <a:solidFill>
            <a:schemeClr val="tx2">
              <a:lumMod val="75000"/>
              <a:alpha val="54000"/>
            </a:schemeClr>
          </a:solidFill>
        </p:spPr>
        <p:txBody>
          <a:bodyPr wrap="square" rtlCol="0">
            <a:spAutoFit/>
          </a:bodyPr>
          <a:lstStyle/>
          <a:p>
            <a:r>
              <a:rPr lang="en-US" sz="2000" dirty="0" smtClean="0">
                <a:solidFill>
                  <a:schemeClr val="bg1"/>
                </a:solidFill>
              </a:rPr>
              <a:t>Persistence rates for Latino and African American students in Pasadena </a:t>
            </a:r>
            <a:r>
              <a:rPr lang="en-US" sz="2000" dirty="0">
                <a:solidFill>
                  <a:schemeClr val="bg1"/>
                </a:solidFill>
              </a:rPr>
              <a:t>City College’s </a:t>
            </a:r>
            <a:r>
              <a:rPr lang="en-US" sz="2000" dirty="0" smtClean="0">
                <a:solidFill>
                  <a:schemeClr val="bg1"/>
                </a:solidFill>
              </a:rPr>
              <a:t>Pathways programs were </a:t>
            </a:r>
            <a:r>
              <a:rPr lang="en-US" sz="2000" b="1" dirty="0">
                <a:solidFill>
                  <a:schemeClr val="bg1"/>
                </a:solidFill>
              </a:rPr>
              <a:t>60-80 </a:t>
            </a:r>
            <a:r>
              <a:rPr lang="en-US" sz="2000" b="1" dirty="0" smtClean="0">
                <a:solidFill>
                  <a:schemeClr val="bg1"/>
                </a:solidFill>
              </a:rPr>
              <a:t>percent higher</a:t>
            </a:r>
            <a:r>
              <a:rPr lang="en-US" sz="2000" dirty="0" smtClean="0">
                <a:solidFill>
                  <a:schemeClr val="bg1"/>
                </a:solidFill>
              </a:rPr>
              <a:t> </a:t>
            </a:r>
            <a:r>
              <a:rPr lang="en-US" sz="2000" dirty="0">
                <a:solidFill>
                  <a:schemeClr val="bg1"/>
                </a:solidFill>
              </a:rPr>
              <a:t>than their non-Pathway peers. </a:t>
            </a:r>
            <a:endParaRPr lang="en-US" sz="2000" dirty="0" smtClean="0">
              <a:solidFill>
                <a:schemeClr val="bg1"/>
              </a:solidFill>
            </a:endParaRPr>
          </a:p>
          <a:p>
            <a:endParaRPr lang="en-US" sz="2000" dirty="0">
              <a:solidFill>
                <a:schemeClr val="bg1"/>
              </a:solidFill>
            </a:endParaRPr>
          </a:p>
          <a:p>
            <a:r>
              <a:rPr lang="en-US" sz="2000" dirty="0" smtClean="0">
                <a:solidFill>
                  <a:schemeClr val="bg1"/>
                </a:solidFill>
              </a:rPr>
              <a:t>The program’s “guided pathway” approach includes comprehensive support services such as a dedicated resource center, first-year seminar, and access to counselors, coaches, and tutors.</a:t>
            </a:r>
            <a:endParaRPr lang="en-US" sz="2400" dirty="0">
              <a:solidFill>
                <a:schemeClr val="bg1"/>
              </a:solidFill>
            </a:endParaRPr>
          </a:p>
        </p:txBody>
      </p:sp>
      <p:sp>
        <p:nvSpPr>
          <p:cNvPr id="3" name="TextBox 2"/>
          <p:cNvSpPr txBox="1"/>
          <p:nvPr/>
        </p:nvSpPr>
        <p:spPr>
          <a:xfrm>
            <a:off x="-1" y="6542314"/>
            <a:ext cx="8915401" cy="261610"/>
          </a:xfrm>
          <a:prstGeom prst="rect">
            <a:avLst/>
          </a:prstGeom>
          <a:noFill/>
        </p:spPr>
        <p:txBody>
          <a:bodyPr wrap="square" rtlCol="0">
            <a:spAutoFit/>
          </a:bodyPr>
          <a:lstStyle/>
          <a:p>
            <a:r>
              <a:rPr lang="en-US" sz="1100" dirty="0" smtClean="0">
                <a:solidFill>
                  <a:schemeClr val="bg1"/>
                </a:solidFill>
              </a:rPr>
              <a:t>Source: UCLA Graduate School of Education &amp; Information Studies, </a:t>
            </a:r>
            <a:r>
              <a:rPr lang="en-US" sz="1100" i="1" dirty="0" smtClean="0">
                <a:solidFill>
                  <a:schemeClr val="bg1"/>
                </a:solidFill>
              </a:rPr>
              <a:t>PCC Pathways Student Success Study</a:t>
            </a:r>
            <a:r>
              <a:rPr lang="en-US" sz="1100" dirty="0" smtClean="0">
                <a:solidFill>
                  <a:schemeClr val="bg1"/>
                </a:solidFill>
              </a:rPr>
              <a:t>, Oct. 2015.  </a:t>
            </a:r>
            <a:endParaRPr lang="en-US" sz="1100" dirty="0">
              <a:solidFill>
                <a:schemeClr val="bg1"/>
              </a:solidFill>
            </a:endParaRPr>
          </a:p>
        </p:txBody>
      </p:sp>
    </p:spTree>
    <p:extLst>
      <p:ext uri="{BB962C8B-B14F-4D97-AF65-F5344CB8AC3E}">
        <p14:creationId xmlns:p14="http://schemas.microsoft.com/office/powerpoint/2010/main" val="163737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solidFill>
                  <a:schemeClr val="accent5"/>
                </a:solidFill>
              </a:rPr>
              <a:t>…Add additional slides with any other data of interest, using the Commonly Used Data Sources document for ideas!</a:t>
            </a:r>
            <a:endParaRPr lang="en-US" dirty="0">
              <a:solidFill>
                <a:schemeClr val="accent5"/>
              </a:solidFill>
            </a:endParaRPr>
          </a:p>
        </p:txBody>
      </p:sp>
    </p:spTree>
    <p:extLst>
      <p:ext uri="{BB962C8B-B14F-4D97-AF65-F5344CB8AC3E}">
        <p14:creationId xmlns:p14="http://schemas.microsoft.com/office/powerpoint/2010/main" val="99766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42900" y="1278031"/>
            <a:ext cx="8458200" cy="311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dirty="0" smtClean="0">
              <a:solidFill>
                <a:schemeClr val="bg1">
                  <a:lumMod val="50000"/>
                </a:schemeClr>
              </a:solidFill>
            </a:endParaRPr>
          </a:p>
        </p:txBody>
      </p:sp>
      <p:sp>
        <p:nvSpPr>
          <p:cNvPr id="4" name="Title 3"/>
          <p:cNvSpPr>
            <a:spLocks noGrp="1"/>
          </p:cNvSpPr>
          <p:nvPr>
            <p:ph type="ctrTitle"/>
          </p:nvPr>
        </p:nvSpPr>
        <p:spPr>
          <a:xfrm>
            <a:off x="609600" y="1600200"/>
            <a:ext cx="7772400" cy="3581400"/>
          </a:xfrm>
        </p:spPr>
        <p:txBody>
          <a:bodyPr>
            <a:normAutofit/>
          </a:bodyPr>
          <a:lstStyle/>
          <a:p>
            <a:r>
              <a:rPr lang="en-US" sz="4800" dirty="0" smtClean="0"/>
              <a:t>K-12 Data</a:t>
            </a:r>
            <a:endParaRPr lang="en-US" sz="4800" dirty="0"/>
          </a:p>
        </p:txBody>
      </p:sp>
    </p:spTree>
    <p:extLst>
      <p:ext uri="{BB962C8B-B14F-4D97-AF65-F5344CB8AC3E}">
        <p14:creationId xmlns:p14="http://schemas.microsoft.com/office/powerpoint/2010/main" val="2108212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334963"/>
            <a:ext cx="9144000" cy="1066800"/>
          </a:xfrm>
        </p:spPr>
        <p:txBody>
          <a:bodyPr>
            <a:normAutofit fontScale="90000"/>
          </a:bodyPr>
          <a:lstStyle/>
          <a:p>
            <a:r>
              <a:rPr lang="en-US" dirty="0" smtClean="0"/>
              <a:t>Smarter Balanced English Language Arts/ Literacy Performance, All Grades,</a:t>
            </a:r>
            <a:r>
              <a:rPr lang="en-US" dirty="0"/>
              <a:t> </a:t>
            </a:r>
            <a:r>
              <a:rPr lang="en-US" dirty="0" smtClean="0"/>
              <a:t/>
            </a:r>
            <a:br>
              <a:rPr lang="en-US" dirty="0" smtClean="0"/>
            </a:br>
            <a:r>
              <a:rPr lang="en-US" dirty="0" smtClean="0"/>
              <a:t>by Student Group (2017-18)</a:t>
            </a:r>
            <a:endParaRPr lang="en-US" dirty="0"/>
          </a:p>
        </p:txBody>
      </p:sp>
      <p:sp>
        <p:nvSpPr>
          <p:cNvPr id="4" name="Text Placeholder 3"/>
          <p:cNvSpPr>
            <a:spLocks noGrp="1"/>
          </p:cNvSpPr>
          <p:nvPr>
            <p:ph type="body" sz="quarter" idx="10"/>
          </p:nvPr>
        </p:nvSpPr>
        <p:spPr>
          <a:xfrm>
            <a:off x="-6927" y="6477000"/>
            <a:ext cx="4953000" cy="228600"/>
          </a:xfrm>
        </p:spPr>
        <p:txBody>
          <a:bodyPr/>
          <a:lstStyle/>
          <a:p>
            <a:r>
              <a:rPr lang="en-US" dirty="0" smtClean="0"/>
              <a:t>Source: California Department of Education, 2018 (accessed Mar. 2019).</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86289220"/>
              </p:ext>
            </p:extLst>
          </p:nvPr>
        </p:nvGraphicFramePr>
        <p:xfrm>
          <a:off x="-6926" y="1752600"/>
          <a:ext cx="9150926"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89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229600" cy="1066800"/>
          </a:xfrm>
        </p:spPr>
        <p:txBody>
          <a:bodyPr>
            <a:normAutofit fontScale="90000"/>
          </a:bodyPr>
          <a:lstStyle/>
          <a:p>
            <a:r>
              <a:rPr lang="en-US" dirty="0"/>
              <a:t>Smarter Balanced </a:t>
            </a:r>
            <a:r>
              <a:rPr lang="en-US" dirty="0" smtClean="0"/>
              <a:t>Math </a:t>
            </a:r>
            <a:r>
              <a:rPr lang="en-US" dirty="0"/>
              <a:t>Performance, </a:t>
            </a:r>
            <a:r>
              <a:rPr lang="en-US" dirty="0" smtClean="0"/>
              <a:t>All Grades, by Student Group (2017-18) </a:t>
            </a:r>
            <a:endParaRPr lang="en-US" dirty="0"/>
          </a:p>
        </p:txBody>
      </p:sp>
      <p:sp>
        <p:nvSpPr>
          <p:cNvPr id="5" name="Text Placeholder 3"/>
          <p:cNvSpPr>
            <a:spLocks noGrp="1"/>
          </p:cNvSpPr>
          <p:nvPr>
            <p:ph type="body" sz="quarter" idx="10"/>
          </p:nvPr>
        </p:nvSpPr>
        <p:spPr>
          <a:xfrm>
            <a:off x="0" y="6477000"/>
            <a:ext cx="4953000" cy="228600"/>
          </a:xfrm>
        </p:spPr>
        <p:txBody>
          <a:bodyPr/>
          <a:lstStyle/>
          <a:p>
            <a:r>
              <a:rPr lang="en-US" dirty="0" smtClean="0"/>
              <a:t>Source: California Department of Education, </a:t>
            </a:r>
            <a:r>
              <a:rPr lang="en-US" dirty="0" smtClean="0"/>
              <a:t>2018 </a:t>
            </a:r>
            <a:r>
              <a:rPr lang="en-US" dirty="0" smtClean="0"/>
              <a:t>(accessed </a:t>
            </a:r>
            <a:r>
              <a:rPr lang="en-US" dirty="0" smtClean="0"/>
              <a:t>Mar</a:t>
            </a:r>
            <a:r>
              <a:rPr lang="en-US" dirty="0" smtClean="0"/>
              <a:t>. 2019).</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527765883"/>
              </p:ext>
            </p:extLst>
          </p:nvPr>
        </p:nvGraphicFramePr>
        <p:xfrm>
          <a:off x="1" y="1359590"/>
          <a:ext cx="9144000" cy="511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427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0" y="91678"/>
            <a:ext cx="9144000" cy="1066800"/>
          </a:xfrm>
        </p:spPr>
        <p:txBody>
          <a:bodyPr>
            <a:normAutofit fontScale="90000"/>
          </a:bodyPr>
          <a:lstStyle/>
          <a:p>
            <a:r>
              <a:rPr lang="en-US" dirty="0" smtClean="0"/>
              <a:t>Cohort Graduation Rates, by Ethnicity and Gender (2017-18)</a:t>
            </a:r>
          </a:p>
        </p:txBody>
      </p:sp>
      <p:sp>
        <p:nvSpPr>
          <p:cNvPr id="6148" name="Text Placeholder 3"/>
          <p:cNvSpPr>
            <a:spLocks noGrp="1"/>
          </p:cNvSpPr>
          <p:nvPr>
            <p:ph type="body" sz="quarter" idx="10"/>
          </p:nvPr>
        </p:nvSpPr>
        <p:spPr>
          <a:xfrm>
            <a:off x="-3464" y="6553200"/>
            <a:ext cx="4953000" cy="228600"/>
          </a:xfrm>
        </p:spPr>
        <p:txBody>
          <a:bodyPr/>
          <a:lstStyle/>
          <a:p>
            <a:r>
              <a:rPr lang="en-US" dirty="0" smtClean="0"/>
              <a:t>Source: California Department of Education, </a:t>
            </a:r>
            <a:r>
              <a:rPr lang="en-US" dirty="0" smtClean="0"/>
              <a:t>2018 </a:t>
            </a:r>
            <a:r>
              <a:rPr lang="en-US" dirty="0" smtClean="0"/>
              <a:t>(accessed </a:t>
            </a:r>
            <a:r>
              <a:rPr lang="en-US" dirty="0" smtClean="0"/>
              <a:t>Mar</a:t>
            </a:r>
            <a:r>
              <a:rPr lang="en-US" dirty="0" smtClean="0"/>
              <a:t>. 2019). </a:t>
            </a:r>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3361747260"/>
              </p:ext>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29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0" y="304800"/>
            <a:ext cx="9144000" cy="1066800"/>
          </a:xfrm>
        </p:spPr>
        <p:txBody>
          <a:bodyPr>
            <a:noAutofit/>
          </a:bodyPr>
          <a:lstStyle/>
          <a:p>
            <a:r>
              <a:rPr lang="en-US" sz="3600" dirty="0" smtClean="0"/>
              <a:t>12</a:t>
            </a:r>
            <a:r>
              <a:rPr lang="en-US" sz="3600" baseline="30000" dirty="0" smtClean="0"/>
              <a:t>th</a:t>
            </a:r>
            <a:r>
              <a:rPr lang="en-US" sz="3600" dirty="0" smtClean="0"/>
              <a:t> Grade A-G Completion, by Ethnicity and Gender (2016-17)</a:t>
            </a:r>
          </a:p>
        </p:txBody>
      </p:sp>
      <p:sp>
        <p:nvSpPr>
          <p:cNvPr id="6148" name="Text Placeholder 3"/>
          <p:cNvSpPr>
            <a:spLocks noGrp="1"/>
          </p:cNvSpPr>
          <p:nvPr>
            <p:ph type="body" sz="quarter" idx="10"/>
          </p:nvPr>
        </p:nvSpPr>
        <p:spPr>
          <a:xfrm>
            <a:off x="0" y="6553200"/>
            <a:ext cx="4953000" cy="228600"/>
          </a:xfrm>
        </p:spPr>
        <p:txBody>
          <a:bodyPr/>
          <a:lstStyle/>
          <a:p>
            <a:r>
              <a:rPr lang="en-US" dirty="0" smtClean="0"/>
              <a:t>Source: California Department of Education, </a:t>
            </a:r>
            <a:r>
              <a:rPr lang="en-US" dirty="0" smtClean="0"/>
              <a:t>2018 </a:t>
            </a:r>
            <a:r>
              <a:rPr lang="en-US" dirty="0" smtClean="0"/>
              <a:t>(accessed </a:t>
            </a:r>
            <a:r>
              <a:rPr lang="en-US" dirty="0" smtClean="0"/>
              <a:t>Mar</a:t>
            </a:r>
            <a:r>
              <a:rPr lang="en-US" dirty="0" smtClean="0"/>
              <a:t>. 2019). </a:t>
            </a:r>
            <a:endParaRPr lang="en-US" dirty="0" smtClean="0"/>
          </a:p>
        </p:txBody>
      </p:sp>
      <p:graphicFrame>
        <p:nvGraphicFramePr>
          <p:cNvPr id="7" name="Chart 6"/>
          <p:cNvGraphicFramePr>
            <a:graphicFrameLocks/>
          </p:cNvGraphicFramePr>
          <p:nvPr>
            <p:extLst>
              <p:ext uri="{D42A27DB-BD31-4B8C-83A1-F6EECF244321}">
                <p14:modId xmlns:p14="http://schemas.microsoft.com/office/powerpoint/2010/main" val="4291246105"/>
              </p:ext>
            </p:extLst>
          </p:nvPr>
        </p:nvGraphicFramePr>
        <p:xfrm>
          <a:off x="0" y="152400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4250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130625"/>
            <a:ext cx="8229600" cy="1066800"/>
          </a:xfrm>
        </p:spPr>
        <p:txBody>
          <a:bodyPr>
            <a:normAutofit/>
          </a:bodyPr>
          <a:lstStyle/>
          <a:p>
            <a:r>
              <a:rPr lang="en-US" sz="3600" dirty="0" smtClean="0"/>
              <a:t>Suspension, by Ethnicity (2017-18)</a:t>
            </a:r>
          </a:p>
        </p:txBody>
      </p:sp>
      <p:sp>
        <p:nvSpPr>
          <p:cNvPr id="6148" name="Text Placeholder 3"/>
          <p:cNvSpPr>
            <a:spLocks noGrp="1"/>
          </p:cNvSpPr>
          <p:nvPr>
            <p:ph type="body" sz="quarter" idx="10"/>
          </p:nvPr>
        </p:nvSpPr>
        <p:spPr>
          <a:xfrm>
            <a:off x="0" y="6553200"/>
            <a:ext cx="4953000" cy="228600"/>
          </a:xfrm>
        </p:spPr>
        <p:txBody>
          <a:bodyPr/>
          <a:lstStyle/>
          <a:p>
            <a:r>
              <a:rPr lang="en-US" dirty="0" smtClean="0"/>
              <a:t>Source: California Department of Education, </a:t>
            </a:r>
            <a:r>
              <a:rPr lang="en-US" dirty="0" smtClean="0"/>
              <a:t>2018 </a:t>
            </a:r>
            <a:r>
              <a:rPr lang="en-US" dirty="0" smtClean="0"/>
              <a:t>(accessed </a:t>
            </a:r>
            <a:r>
              <a:rPr lang="en-US" dirty="0" smtClean="0"/>
              <a:t>Mar</a:t>
            </a:r>
            <a:r>
              <a:rPr lang="en-US" dirty="0" smtClean="0"/>
              <a:t>. 2019). </a:t>
            </a:r>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1665519496"/>
              </p:ext>
            </p:extLst>
          </p:nvPr>
        </p:nvGraphicFramePr>
        <p:xfrm>
          <a:off x="228601" y="1524000"/>
          <a:ext cx="4699958" cy="4236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01395232"/>
              </p:ext>
            </p:extLst>
          </p:nvPr>
        </p:nvGraphicFramePr>
        <p:xfrm>
          <a:off x="4419600" y="1515374"/>
          <a:ext cx="4724400" cy="4428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94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603" r="16324"/>
          <a:stretch/>
        </p:blipFill>
        <p:spPr>
          <a:xfrm>
            <a:off x="0" y="-19050"/>
            <a:ext cx="9144000" cy="6877050"/>
          </a:xfrm>
          <a:prstGeom prst="rect">
            <a:avLst/>
          </a:prstGeom>
        </p:spPr>
      </p:pic>
      <p:sp>
        <p:nvSpPr>
          <p:cNvPr id="6" name="Rounded Rectangle 5"/>
          <p:cNvSpPr/>
          <p:nvPr/>
        </p:nvSpPr>
        <p:spPr>
          <a:xfrm>
            <a:off x="3045125" y="77583"/>
            <a:ext cx="3390181" cy="7446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Bright Spot</a:t>
            </a:r>
            <a:endParaRPr lang="en-US" sz="4000" b="1" dirty="0">
              <a:solidFill>
                <a:schemeClr val="bg1"/>
              </a:solidFill>
            </a:endParaRPr>
          </a:p>
        </p:txBody>
      </p:sp>
      <p:sp>
        <p:nvSpPr>
          <p:cNvPr id="4" name="TextBox 3"/>
          <p:cNvSpPr txBox="1"/>
          <p:nvPr/>
        </p:nvSpPr>
        <p:spPr>
          <a:xfrm>
            <a:off x="0" y="6534712"/>
            <a:ext cx="4551680" cy="261610"/>
          </a:xfrm>
          <a:prstGeom prst="rect">
            <a:avLst/>
          </a:prstGeom>
          <a:noFill/>
        </p:spPr>
        <p:txBody>
          <a:bodyPr wrap="square" rtlCol="0">
            <a:spAutoFit/>
          </a:bodyPr>
          <a:lstStyle/>
          <a:p>
            <a:r>
              <a:rPr lang="en-US" sz="1100" dirty="0">
                <a:solidFill>
                  <a:schemeClr val="bg1"/>
                </a:solidFill>
              </a:rPr>
              <a:t>Source</a:t>
            </a:r>
            <a:r>
              <a:rPr lang="en-US" sz="1100" dirty="0" smtClean="0">
                <a:solidFill>
                  <a:schemeClr val="bg1"/>
                </a:solidFill>
              </a:rPr>
              <a:t>: The Puente Project, 2017. </a:t>
            </a:r>
            <a:endParaRPr lang="en-US" sz="1100" dirty="0">
              <a:solidFill>
                <a:schemeClr val="bg1"/>
              </a:solidFill>
            </a:endParaRPr>
          </a:p>
        </p:txBody>
      </p:sp>
      <p:sp>
        <p:nvSpPr>
          <p:cNvPr id="3" name="Content Placeholder 2"/>
          <p:cNvSpPr>
            <a:spLocks noGrp="1"/>
          </p:cNvSpPr>
          <p:nvPr>
            <p:ph idx="1"/>
          </p:nvPr>
        </p:nvSpPr>
        <p:spPr>
          <a:xfrm>
            <a:off x="0" y="1306429"/>
            <a:ext cx="2936430" cy="5004421"/>
          </a:xfrm>
          <a:solidFill>
            <a:schemeClr val="bg1">
              <a:lumMod val="75000"/>
              <a:alpha val="75000"/>
            </a:schemeClr>
          </a:solidFill>
        </p:spPr>
        <p:txBody>
          <a:bodyPr/>
          <a:lstStyle/>
          <a:p>
            <a:pPr marL="0" indent="0" algn="ctr">
              <a:buNone/>
            </a:pPr>
            <a:r>
              <a:rPr lang="en-US" sz="2400" dirty="0"/>
              <a:t>The Puente Project supports high school and community college students toward college graduation by providing professional development for teachers and counselors and building relationships between them and students. </a:t>
            </a:r>
          </a:p>
        </p:txBody>
      </p:sp>
      <p:sp>
        <p:nvSpPr>
          <p:cNvPr id="7" name="Content Placeholder 2"/>
          <p:cNvSpPr txBox="1">
            <a:spLocks/>
          </p:cNvSpPr>
          <p:nvPr/>
        </p:nvSpPr>
        <p:spPr bwMode="auto">
          <a:xfrm>
            <a:off x="6435306" y="1293016"/>
            <a:ext cx="2708694" cy="5017834"/>
          </a:xfrm>
          <a:prstGeom prst="rect">
            <a:avLst/>
          </a:prstGeom>
          <a:solidFill>
            <a:schemeClr val="bg1">
              <a:lumMod val="75000"/>
              <a:alpha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The high school program originated at Hayward Unified, which is also piloting it at a middle school.  </a:t>
            </a:r>
          </a:p>
          <a:p>
            <a:pPr marL="0" indent="0" algn="ctr">
              <a:buFont typeface="Arial" charset="0"/>
              <a:buNone/>
            </a:pPr>
            <a:r>
              <a:rPr lang="en-US" sz="2400" b="1" dirty="0" smtClean="0"/>
              <a:t>72 percent </a:t>
            </a:r>
            <a:r>
              <a:rPr lang="en-US" sz="2400" dirty="0" smtClean="0"/>
              <a:t>of Puente high school graduates complete A-G requirements compared to </a:t>
            </a:r>
            <a:r>
              <a:rPr lang="en-US" sz="2400" b="1" dirty="0" smtClean="0"/>
              <a:t>45 percent </a:t>
            </a:r>
            <a:r>
              <a:rPr lang="en-US" sz="2400" dirty="0" smtClean="0"/>
              <a:t>of students statewide. </a:t>
            </a:r>
          </a:p>
        </p:txBody>
      </p:sp>
    </p:spTree>
    <p:extLst>
      <p:ext uri="{BB962C8B-B14F-4D97-AF65-F5344CB8AC3E}">
        <p14:creationId xmlns:p14="http://schemas.microsoft.com/office/powerpoint/2010/main" val="1552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42900" y="1278031"/>
            <a:ext cx="8458200" cy="311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dirty="0" smtClean="0">
              <a:solidFill>
                <a:schemeClr val="bg1">
                  <a:lumMod val="50000"/>
                </a:schemeClr>
              </a:solidFill>
            </a:endParaRPr>
          </a:p>
        </p:txBody>
      </p:sp>
      <p:sp>
        <p:nvSpPr>
          <p:cNvPr id="4" name="Title 3"/>
          <p:cNvSpPr>
            <a:spLocks noGrp="1"/>
          </p:cNvSpPr>
          <p:nvPr>
            <p:ph type="ctrTitle"/>
          </p:nvPr>
        </p:nvSpPr>
        <p:spPr>
          <a:xfrm>
            <a:off x="609600" y="1600200"/>
            <a:ext cx="7772400" cy="3581400"/>
          </a:xfrm>
        </p:spPr>
        <p:txBody>
          <a:bodyPr>
            <a:normAutofit/>
          </a:bodyPr>
          <a:lstStyle/>
          <a:p>
            <a:r>
              <a:rPr lang="en-US" sz="4800" dirty="0" smtClean="0"/>
              <a:t>Higher Education Data</a:t>
            </a:r>
            <a:endParaRPr lang="en-US" sz="4800" dirty="0"/>
          </a:p>
        </p:txBody>
      </p:sp>
    </p:spTree>
    <p:extLst>
      <p:ext uri="{BB962C8B-B14F-4D97-AF65-F5344CB8AC3E}">
        <p14:creationId xmlns:p14="http://schemas.microsoft.com/office/powerpoint/2010/main" val="3268947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TW PPT Template 2012">
  <a:themeElements>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22998</TotalTime>
  <Words>1024</Words>
  <Application>Microsoft Office PowerPoint</Application>
  <PresentationFormat>On-screen Show (4:3)</PresentationFormat>
  <Paragraphs>94</Paragraphs>
  <Slides>16</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ETW PPT Template 2012</vt:lpstr>
      <vt:lpstr>Custom Design</vt:lpstr>
      <vt:lpstr>PowerPoint Presentation</vt:lpstr>
      <vt:lpstr>K-12 Data</vt:lpstr>
      <vt:lpstr>Smarter Balanced English Language Arts/ Literacy Performance, All Grades,  by Student Group (2017-18)</vt:lpstr>
      <vt:lpstr>Smarter Balanced Math Performance, All Grades, by Student Group (2017-18) </vt:lpstr>
      <vt:lpstr>Cohort Graduation Rates, by Ethnicity and Gender (2017-18)</vt:lpstr>
      <vt:lpstr>12th Grade A-G Completion, by Ethnicity and Gender (2016-17)</vt:lpstr>
      <vt:lpstr>Suspension, by Ethnicity (2017-18)</vt:lpstr>
      <vt:lpstr>PowerPoint Presentation</vt:lpstr>
      <vt:lpstr>Higher Education Data</vt:lpstr>
      <vt:lpstr>Admissions Rate, Cal State University and University of California Systems,  by Ethnicity</vt:lpstr>
      <vt:lpstr>First-Year Retention Rates, California State University and University of California Systems, by Ethnicity (Fall 2018) </vt:lpstr>
      <vt:lpstr>PowerPoint Presentation</vt:lpstr>
      <vt:lpstr>Six-Year Postsecondary Completion Rates, by Ethnicity (2017)</vt:lpstr>
      <vt:lpstr>Bachelor’s Degree Attainment Age 25 and Older, by Ethnicity and Gender (2017) </vt:lpstr>
      <vt:lpstr>PowerPoint Presentation</vt:lpstr>
      <vt:lpstr>…Add additional slides with any other data of interest, using the Commonly Used Data Sources document for ideas!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Trends in California: 2013</dc:title>
  <dc:creator>Leni Wolf</dc:creator>
  <cp:lastModifiedBy>Leni Wolf</cp:lastModifiedBy>
  <cp:revision>3124</cp:revision>
  <cp:lastPrinted>2015-02-03T21:33:24Z</cp:lastPrinted>
  <dcterms:created xsi:type="dcterms:W3CDTF">2013-10-15T20:42:42Z</dcterms:created>
  <dcterms:modified xsi:type="dcterms:W3CDTF">2019-03-22T07:43:55Z</dcterms:modified>
</cp:coreProperties>
</file>