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711" r:id="rId4"/>
    <p:sldMasterId id="2147483790" r:id="rId5"/>
    <p:sldMasterId id="2147483869" r:id="rId6"/>
    <p:sldMasterId id="2147483873" r:id="rId7"/>
  </p:sldMasterIdLst>
  <p:notesMasterIdLst>
    <p:notesMasterId r:id="rId39"/>
  </p:notesMasterIdLst>
  <p:handoutMasterIdLst>
    <p:handoutMasterId r:id="rId40"/>
  </p:handoutMasterIdLst>
  <p:sldIdLst>
    <p:sldId id="308" r:id="rId8"/>
    <p:sldId id="516" r:id="rId9"/>
    <p:sldId id="521" r:id="rId10"/>
    <p:sldId id="518" r:id="rId11"/>
    <p:sldId id="530" r:id="rId12"/>
    <p:sldId id="534" r:id="rId13"/>
    <p:sldId id="402" r:id="rId14"/>
    <p:sldId id="510" r:id="rId15"/>
    <p:sldId id="536" r:id="rId16"/>
    <p:sldId id="436" r:id="rId17"/>
    <p:sldId id="461" r:id="rId18"/>
    <p:sldId id="523" r:id="rId19"/>
    <p:sldId id="463" r:id="rId20"/>
    <p:sldId id="526" r:id="rId21"/>
    <p:sldId id="535" r:id="rId22"/>
    <p:sldId id="486" r:id="rId23"/>
    <p:sldId id="531" r:id="rId24"/>
    <p:sldId id="464" r:id="rId25"/>
    <p:sldId id="532" r:id="rId26"/>
    <p:sldId id="467" r:id="rId27"/>
    <p:sldId id="533" r:id="rId28"/>
    <p:sldId id="511" r:id="rId29"/>
    <p:sldId id="513" r:id="rId30"/>
    <p:sldId id="512" r:id="rId31"/>
    <p:sldId id="522" r:id="rId32"/>
    <p:sldId id="537" r:id="rId33"/>
    <p:sldId id="538" r:id="rId34"/>
    <p:sldId id="541" r:id="rId35"/>
    <p:sldId id="540" r:id="rId36"/>
    <p:sldId id="542" r:id="rId37"/>
    <p:sldId id="459" r:id="rId38"/>
  </p:sldIdLst>
  <p:sldSz cx="12192000" cy="6858000"/>
  <p:notesSz cx="6858000" cy="9144000"/>
  <p:embeddedFontLst>
    <p:embeddedFont>
      <p:font typeface="Barlow" panose="00000500000000000000" pitchFamily="2"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libri Light" panose="020F0302020204030204" pitchFamily="34" charset="0"/>
      <p:regular r:id="rId49"/>
      <p:italic r:id="rId50"/>
    </p:embeddedFont>
    <p:embeddedFont>
      <p:font typeface="Lato" panose="020F0502020204030203" pitchFamily="34" charset="0"/>
      <p:regular r:id="rId51"/>
      <p:bold r:id="rId52"/>
      <p:italic r:id="rId53"/>
      <p:boldItalic r:id="rId54"/>
    </p:embeddedFont>
    <p:embeddedFont>
      <p:font typeface="Museo Sans 500" panose="02000000000000000000" charset="0"/>
      <p:regular r:id="rId55"/>
      <p:bold r:id="rId56"/>
      <p:italic r:id="rId57"/>
    </p:embeddedFont>
    <p:embeddedFont>
      <p:font typeface="Museo Sans 700" panose="02000000000000000000" charset="0"/>
      <p:regular r:id="rId58"/>
      <p:bold r:id="rId59"/>
      <p:italic r:id="rId60"/>
      <p:boldItalic r:id="rId61"/>
    </p:embeddedFont>
    <p:embeddedFont>
      <p:font typeface="Segoe UI" panose="020B0502040204020203" pitchFamily="34" charset="0"/>
      <p:regular r:id="rId62"/>
      <p:bold r:id="rId63"/>
      <p:italic r:id="rId64"/>
      <p:boldItalic r:id="rId65"/>
    </p:embeddedFont>
    <p:embeddedFont>
      <p:font typeface="Source Sans Pro" panose="020B0503030403020204" pitchFamily="34" charset="0"/>
      <p:regular r:id="rId66"/>
      <p:bold r:id="rId67"/>
      <p:italic r:id="rId68"/>
      <p:boldItalic r:id="rId69"/>
    </p:embeddedFont>
    <p:embeddedFont>
      <p:font typeface="Source Sans Pro SemiBold" panose="020B0603030403020204" pitchFamily="34" charset="0"/>
      <p:bold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0" clrIdx="1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B040"/>
    <a:srgbClr val="8A709E"/>
    <a:srgbClr val="7030A0"/>
    <a:srgbClr val="F1F3ED"/>
    <a:srgbClr val="EFEFEF"/>
    <a:srgbClr val="667B7A"/>
    <a:srgbClr val="DDE1E5"/>
    <a:srgbClr val="F15D22"/>
    <a:srgbClr val="5C8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2C54A-EDEB-4303-89A2-F83500A9E6C6}" v="5" dt="2023-04-13T19:47:00.395"/>
    <p1510:client id="{C35564A9-905E-4962-A97A-30103D873BB4}" v="38" dt="2023-04-13T20:34:59.1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264" y="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font" Target="fonts/font11.fntdata"/><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3.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notesMaster" Target="notesMasters/notesMaster1.xml"/><Relationship Id="rId34" Type="http://schemas.openxmlformats.org/officeDocument/2006/relationships/slide" Target="slides/slide27.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font" Target="fonts/font31.fntdata"/><Relationship Id="rId2" Type="http://schemas.openxmlformats.org/officeDocument/2006/relationships/customXml" Target="../customXml/item2.xml"/><Relationship Id="rId29"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0EE5B0-F631-7E45-9FCA-5C4C77682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6F69B128-A120-EC4D-AA71-6A35EA68D3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19DF38-1243-7E40-887F-489ADD14A9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12752C-9EF5-864D-88C7-544A7C801962}" type="slidenum">
              <a:rPr lang="en-US" smtClean="0"/>
              <a:t>‹#›</a:t>
            </a:fld>
            <a:endParaRPr lang="en-US"/>
          </a:p>
        </p:txBody>
      </p:sp>
    </p:spTree>
    <p:extLst>
      <p:ext uri="{BB962C8B-B14F-4D97-AF65-F5344CB8AC3E}">
        <p14:creationId xmlns:p14="http://schemas.microsoft.com/office/powerpoint/2010/main" val="668377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FE7CA-6F1E-6C43-BB78-932AE4621FAC}"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41E52-337C-8245-8415-FFD7E973F7CA}" type="slidenum">
              <a:rPr lang="en-US" smtClean="0"/>
              <a:t>‹#›</a:t>
            </a:fld>
            <a:endParaRPr lang="en-US"/>
          </a:p>
        </p:txBody>
      </p:sp>
    </p:spTree>
    <p:extLst>
      <p:ext uri="{BB962C8B-B14F-4D97-AF65-F5344CB8AC3E}">
        <p14:creationId xmlns:p14="http://schemas.microsoft.com/office/powerpoint/2010/main" val="25085132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est.edtrust.org/resource/jumpstart-mapping-racial-equity-in-californias-community-college-dual-enrollm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est.edtrust.org/resource/jumpstart-mapping-racial-equity-in-californias-community-college-dual-enrollme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est.edtrust.org/resource/jumpstart-mapping-racial-equity-in-californias-community-college-dual-enrollmen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st.edtrust.org/resource/jumpstart-mapping-racial-equity-in-californias-community-college-dual-enrollme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est.edtrust.org/resource/jumpstart-mapping-racial-equity-in-californias-community-college-dual-enrollmen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est.edtrust.org/resource/jumpstart-mapping-racial-equity-in-californias-community-college-dual-enrollmen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est.edtrust.org/wp-content/uploads/2017/11/EducationTrust_2022_DualEnrollment_Suppliment_BlackStudent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est.edtrust.org/wp-content/uploads/2017/11/EducationTrust_2022_DualEnrollment_Suppliment_NativeAmericanStudent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est.edtrust.org/wp-content/uploads/2017/11/EducationTrust_2022_DualEnrollment_Suppliment_LatinxStudent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est.edtrust.org/resource/jumpstart-setting-goals-to-drive-equitable-dual-enrollment-participation-in-californias-community-colleges/"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est.edtrust.org/charting-a-new-path-forward-on-dual-enrollment-access/" TargetMode="External"/><Relationship Id="rId5" Type="http://schemas.openxmlformats.org/officeDocument/2006/relationships/hyperlink" Target="https://west.edtrust.org/resource/jumpstart-mapping-racial-equity-in-californias-community-college-dual-enrollment/" TargetMode="External"/><Relationship Id="rId4" Type="http://schemas.openxmlformats.org/officeDocument/2006/relationships/hyperlink" Target="https://west.edtrust.org/wp-content/uploads/2017/11/EducationTrust_2022_DualEnrollmentUPDATE_Web.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ccco.edu/-/media/CCCCO-Website/Reports/cccco-ccap-051121-a11y.pdf?la=en&amp;hash=7AB0C16EA0A0F3A67206C2357F8B915AF304E13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Font typeface="Arial,Sans-Serif"/>
              <a:tabLst>
                <a:tab pos="457200" algn="l"/>
              </a:tabLst>
            </a:pPr>
            <a:endParaRPr lang="en-US" sz="1100">
              <a:effectLst/>
              <a:latin typeface="Calibri" panose="020F0502020204030204" pitchFamily="34" charset="0"/>
              <a:ea typeface="Calibri" panose="020F0502020204030204" pitchFamily="34" charset="0"/>
              <a:cs typeface="Calibri"/>
            </a:endParaRPr>
          </a:p>
          <a:p>
            <a:pPr>
              <a:buFont typeface="Arial"/>
              <a:tabLst>
                <a:tab pos="457200" algn="l"/>
              </a:tabLst>
            </a:pPr>
            <a:endParaRPr lang="en-US">
              <a:cs typeface="Calibri" panose="020F0502020204030204"/>
            </a:endParaRPr>
          </a:p>
          <a:p>
            <a:pPr marL="0" indent="0">
              <a:buFontTx/>
              <a:buNone/>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a:t>
            </a:fld>
            <a:endParaRPr lang="en-US"/>
          </a:p>
        </p:txBody>
      </p:sp>
    </p:spTree>
    <p:extLst>
      <p:ext uri="{BB962C8B-B14F-4D97-AF65-F5344CB8AC3E}">
        <p14:creationId xmlns:p14="http://schemas.microsoft.com/office/powerpoint/2010/main" val="3156745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Share why goal setting is important in connection with identifying disparities:</a:t>
            </a:r>
            <a:endParaRPr lang="en-US"/>
          </a:p>
          <a:p>
            <a:pPr marL="171450" indent="-171450">
              <a:buFont typeface="Arial"/>
              <a:buChar char="•"/>
            </a:pPr>
            <a:r>
              <a:rPr lang="en-US"/>
              <a:t>When we have data, we can advocate for education leaders to set goals and take steps toward progress. Goal setting is a lever for racial equity because setting goals communicates an institution's values of equity concretely</a:t>
            </a:r>
            <a:r>
              <a:rPr lang="en-US" i="0"/>
              <a:t> and provides a roadmap for how to achieve it.</a:t>
            </a:r>
            <a:r>
              <a:rPr lang="en-US"/>
              <a:t> </a:t>
            </a:r>
            <a:endParaRPr lang="en-US">
              <a:ea typeface="Calibri"/>
              <a:cs typeface="Calibri"/>
            </a:endParaRPr>
          </a:p>
          <a:p>
            <a:pPr marL="171450" indent="-171450">
              <a:buFont typeface="Arial"/>
              <a:buChar char="•"/>
            </a:pPr>
            <a:r>
              <a:rPr lang="en-US"/>
              <a:t>The act of setting goals:</a:t>
            </a:r>
            <a:endParaRPr lang="en-US">
              <a:ea typeface="Calibri" panose="020F0502020204030204"/>
              <a:cs typeface="Calibri"/>
            </a:endParaRPr>
          </a:p>
          <a:p>
            <a:pPr marL="914400" lvl="1" indent="-171450">
              <a:buFont typeface="Arial" panose="020B0604020202020204" pitchFamily="34" charset="0"/>
              <a:buChar char="•"/>
            </a:pPr>
            <a:r>
              <a:rPr lang="en-US"/>
              <a:t>Creates a process to identify disparities to eliminate them</a:t>
            </a:r>
            <a:endParaRPr lang="en-US">
              <a:ea typeface="Calibri" panose="020F0502020204030204"/>
              <a:cs typeface="Calibri" panose="020F0502020204030204"/>
            </a:endParaRPr>
          </a:p>
          <a:p>
            <a:pPr marL="914400" lvl="1" indent="-171450">
              <a:buFont typeface="Arial" panose="020B0604020202020204" pitchFamily="34" charset="0"/>
              <a:buChar char="•"/>
            </a:pPr>
            <a:r>
              <a:rPr lang="en-US">
                <a:cs typeface="Calibri" panose="020F0502020204030204"/>
              </a:rPr>
              <a:t>Support </a:t>
            </a:r>
            <a:r>
              <a:rPr lang="en-US"/>
              <a:t>in establishing shared objectives </a:t>
            </a:r>
            <a:r>
              <a:rPr lang="en-US" b="1"/>
              <a:t>that will then focus actions, prioritize resources and align stakeholder efforts</a:t>
            </a:r>
            <a:r>
              <a:rPr lang="en-US"/>
              <a:t>—which is especially important in the context of joint dual enrollment partnerships between K-12 and Higher Education</a:t>
            </a:r>
            <a:endParaRPr lang="en-US">
              <a:ea typeface="Calibri" panose="020F0502020204030204"/>
              <a:cs typeface="Calibri" panose="020F0502020204030204"/>
            </a:endParaRPr>
          </a:p>
          <a:p>
            <a:pPr marL="914400" lvl="1" indent="-171450">
              <a:buFont typeface="Arial"/>
              <a:buChar char="•"/>
            </a:pPr>
            <a:r>
              <a:rPr lang="en-US"/>
              <a:t>Lastly, the goals </a:t>
            </a:r>
            <a:r>
              <a:rPr lang="en-US" b="1"/>
              <a:t>should also guide </a:t>
            </a:r>
            <a:r>
              <a:rPr lang="en-US"/>
              <a:t>stakeholders to engage in goal-oriented practices and policies that prioritize equity and lead them toward meeting the benchmarks that are set</a:t>
            </a:r>
            <a:endParaRPr lang="en-US">
              <a:ea typeface="Calibri" panose="020F0502020204030204"/>
              <a:cs typeface="Calibri"/>
            </a:endParaRPr>
          </a:p>
          <a:p>
            <a:pPr marL="171450" indent="-171450">
              <a:buFont typeface="Arial"/>
              <a:buChar char="•"/>
            </a:pPr>
            <a:endParaRPr lang="en-US">
              <a:cs typeface="Calibri"/>
            </a:endParaRPr>
          </a:p>
          <a:p>
            <a:pPr marL="177165">
              <a:lnSpc>
                <a:spcPct val="114999"/>
              </a:lnSpc>
              <a:buSzPts val="1500"/>
              <a:buFont typeface="Calibri"/>
            </a:pPr>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11</a:t>
            </a:fld>
            <a:endParaRPr lang="en-US"/>
          </a:p>
        </p:txBody>
      </p:sp>
    </p:spTree>
    <p:extLst>
      <p:ext uri="{BB962C8B-B14F-4D97-AF65-F5344CB8AC3E}">
        <p14:creationId xmlns:p14="http://schemas.microsoft.com/office/powerpoint/2010/main" val="3058214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Directions: </a:t>
            </a:r>
          </a:p>
          <a:p>
            <a:r>
              <a:rPr lang="en-US">
                <a:ea typeface="Calibri"/>
                <a:cs typeface="Calibri"/>
              </a:rPr>
              <a:t>Delete [insert] portion and add in your local CCD name</a:t>
            </a:r>
          </a:p>
          <a:p>
            <a:endParaRPr lang="en-US">
              <a:ea typeface="Calibri"/>
              <a:cs typeface="Calibri"/>
            </a:endParaRPr>
          </a:p>
          <a:p>
            <a:r>
              <a:rPr lang="en-US">
                <a:ea typeface="Calibri"/>
                <a:cs typeface="Calibri"/>
              </a:rPr>
              <a:t>It may be helpful to introduce that the information and data to follow will be about the local context and name of which Community Colleges reside in the Community College District you are referring. If you have that information, please provide some information about who makes up the student body in this CCD.</a:t>
            </a:r>
          </a:p>
        </p:txBody>
      </p:sp>
      <p:sp>
        <p:nvSpPr>
          <p:cNvPr id="4" name="Slide Number Placeholder 3"/>
          <p:cNvSpPr>
            <a:spLocks noGrp="1"/>
          </p:cNvSpPr>
          <p:nvPr>
            <p:ph type="sldNum" sz="quarter" idx="5"/>
          </p:nvPr>
        </p:nvSpPr>
        <p:spPr/>
        <p:txBody>
          <a:bodyPr/>
          <a:lstStyle/>
          <a:p>
            <a:fld id="{51B41E52-337C-8245-8415-FFD7E973F7CA}" type="slidenum">
              <a:rPr lang="en-US" smtClean="0"/>
              <a:t>12</a:t>
            </a:fld>
            <a:endParaRPr lang="en-US"/>
          </a:p>
        </p:txBody>
      </p:sp>
    </p:spTree>
    <p:extLst>
      <p:ext uri="{BB962C8B-B14F-4D97-AF65-F5344CB8AC3E}">
        <p14:creationId xmlns:p14="http://schemas.microsoft.com/office/powerpoint/2010/main" val="2734837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Provide overview of where data on the next few slides are coming from:</a:t>
            </a:r>
            <a:endParaRPr lang="en-US"/>
          </a:p>
          <a:p>
            <a:pPr marL="171450" indent="-171450">
              <a:buFont typeface="Arial"/>
              <a:buChar char="•"/>
            </a:pPr>
            <a:r>
              <a:rPr lang="en-US">
                <a:ea typeface="Calibri" panose="020F0502020204030204"/>
                <a:cs typeface="Calibri" panose="020F0502020204030204"/>
              </a:rPr>
              <a:t>The data that follows comes from an online tool available to the public. (</a:t>
            </a:r>
            <a:r>
              <a:rPr lang="en-US">
                <a:hlinkClick r:id="rId3"/>
              </a:rPr>
              <a:t>https://west.edtrust.org/resource/jumpstart-mapping-racial-equity-in-californias-community-college-dual-enrollment/</a:t>
            </a:r>
            <a:r>
              <a:rPr lang="en-US"/>
              <a:t>)</a:t>
            </a:r>
            <a:endParaRPr lang="en-US">
              <a:ea typeface="Calibri" panose="020F0502020204030204"/>
              <a:cs typeface="Calibri" panose="020F0502020204030204"/>
            </a:endParaRPr>
          </a:p>
          <a:p>
            <a:pPr marL="171450" indent="-171450">
              <a:buFont typeface="Arial"/>
              <a:buChar char="•"/>
            </a:pPr>
            <a:r>
              <a:rPr lang="en-US">
                <a:ea typeface="Calibri" panose="020F0502020204030204"/>
                <a:cs typeface="Calibri" panose="020F0502020204030204"/>
              </a:rPr>
              <a:t>We will contextualize what the data tell us over the next few slides.</a:t>
            </a:r>
            <a:endParaRPr lang="en-US"/>
          </a:p>
          <a:p>
            <a:pPr marL="171450" indent="-171450">
              <a:buFont typeface="Arial"/>
              <a:buChar char="•"/>
            </a:pPr>
            <a:r>
              <a:rPr lang="en-US"/>
              <a:t>The Education Trust—West created a heat map as a companion tool to their Jumpstart Report in order to make dual enrollment information more accessible for community members and to support local leaders in evaluating the level of racial equity in their local district’s dual enrollment participation.</a:t>
            </a:r>
            <a:endParaRPr lang="en-US">
              <a:ea typeface="Calibri"/>
              <a:cs typeface="Calibri"/>
            </a:endParaRPr>
          </a:p>
          <a:p>
            <a:pPr marL="171450" indent="-171450">
              <a:buFont typeface="Arial"/>
              <a:buChar char="•"/>
            </a:pPr>
            <a:r>
              <a:rPr lang="en-US"/>
              <a:t>There are three heat maps: showing dual enrollment representation for Black, Latinx, and Native American students. </a:t>
            </a:r>
            <a:endParaRPr lang="en-US">
              <a:ea typeface="Calibri" panose="020F0502020204030204"/>
              <a:cs typeface="Calibri" panose="020F0502020204030204"/>
            </a:endParaRPr>
          </a:p>
          <a:p>
            <a:pPr marL="171450" indent="-171450">
              <a:buFont typeface="Arial"/>
              <a:buChar char="•"/>
            </a:pPr>
            <a:r>
              <a:rPr lang="en-US"/>
              <a:t>The mapping tool offers benchmarks leaders should aim for to equitably serve their Black, Native and Latinx students.  </a:t>
            </a:r>
            <a:endParaRPr lang="en-US">
              <a:ea typeface="Calibri" panose="020F0502020204030204"/>
              <a:cs typeface="Calibri" panose="020F0502020204030204"/>
            </a:endParaRPr>
          </a:p>
          <a:p>
            <a:pPr marL="171450" indent="-171450">
              <a:buFont typeface="Arial"/>
              <a:buChar char="•"/>
            </a:pPr>
            <a:r>
              <a:rPr lang="en-US"/>
              <a:t>When looking at the maps, the lighter color represents districts rated as having low representation, and the darker color is districts we rated as having high representation</a:t>
            </a:r>
          </a:p>
          <a:p>
            <a:pPr marL="171450" indent="-171450">
              <a:buFont typeface="Arial,Sans-Serif"/>
              <a:buChar char="•"/>
            </a:pPr>
            <a:endParaRPr lang="en-US"/>
          </a:p>
          <a:p>
            <a:pPr marL="171450" indent="-171450">
              <a:buFont typeface="Arial"/>
              <a:buChar char="•"/>
            </a:pPr>
            <a:r>
              <a:rPr lang="en-US"/>
              <a:t>The map elements include 3 metrics:</a:t>
            </a:r>
            <a:endParaRPr lang="en-US">
              <a:ea typeface="Calibri" panose="020F0502020204030204"/>
              <a:cs typeface="Calibri"/>
            </a:endParaRPr>
          </a:p>
          <a:p>
            <a:pPr marL="914400" lvl="1" indent="-171450">
              <a:buFont typeface="Arial,Sans-Serif"/>
              <a:buChar char="•"/>
            </a:pPr>
            <a:r>
              <a:rPr lang="en-US" b="1"/>
              <a:t>Participation score: </a:t>
            </a:r>
            <a:r>
              <a:rPr lang="en-US"/>
              <a:t>measures the extent to which the proportion of dual enrollment participants that identify with a given racial/ethnic group reflects the proportion of high school students in the same group.</a:t>
            </a:r>
            <a:endParaRPr lang="en-US">
              <a:ea typeface="Calibri" panose="020F0502020204030204"/>
              <a:cs typeface="Calibri"/>
            </a:endParaRPr>
          </a:p>
          <a:p>
            <a:pPr marL="914400" lvl="1" indent="-171450">
              <a:buFont typeface="Arial,Sans-Serif"/>
              <a:buChar char="•"/>
            </a:pPr>
            <a:r>
              <a:rPr lang="en-US" b="1"/>
              <a:t>Equity rating: </a:t>
            </a:r>
            <a:r>
              <a:rPr lang="en-US"/>
              <a:t>identifies how equitable a given CCD’s dual enrollment participation is for a given racial/ethnic group.  </a:t>
            </a:r>
            <a:endParaRPr lang="en-US">
              <a:ea typeface="Calibri" panose="020F0502020204030204"/>
              <a:cs typeface="Calibri"/>
            </a:endParaRPr>
          </a:p>
          <a:p>
            <a:pPr marL="914400" lvl="1" indent="-171450">
              <a:buFont typeface="Arial,Sans-Serif"/>
              <a:buChar char="•"/>
            </a:pPr>
            <a:r>
              <a:rPr lang="en-US" b="1"/>
              <a:t>Representation goal: </a:t>
            </a:r>
            <a:r>
              <a:rPr lang="en-US"/>
              <a:t>reflects our estimates of the number of additional students in each of the three racial/ethnic student groups that CCDs would need to enroll in dual enrollment courses in order to achieve full racial/ethnic representation. </a:t>
            </a:r>
            <a:endParaRPr lang="en-US">
              <a:ea typeface="Calibri" panose="020F0502020204030204"/>
              <a:cs typeface="Calibri"/>
            </a:endParaRPr>
          </a:p>
          <a:p>
            <a:r>
              <a:rPr lang="en-US"/>
              <a:t> </a:t>
            </a:r>
            <a:endParaRPr lang="en-US">
              <a:cs typeface="Calibri"/>
            </a:endParaRPr>
          </a:p>
          <a:p>
            <a:endParaRPr lang="en-US">
              <a:ea typeface="Calibri" panose="020F0502020204030204"/>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13</a:t>
            </a:fld>
            <a:endParaRPr lang="en-US"/>
          </a:p>
        </p:txBody>
      </p:sp>
    </p:spTree>
    <p:extLst>
      <p:ext uri="{BB962C8B-B14F-4D97-AF65-F5344CB8AC3E}">
        <p14:creationId xmlns:p14="http://schemas.microsoft.com/office/powerpoint/2010/main" val="3563230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Instructions to the facilitator on this slide, the slide should remain hidden:</a:t>
            </a:r>
            <a:endParaRPr lang="en-US"/>
          </a:p>
          <a:p>
            <a:r>
              <a:rPr lang="en-US">
                <a:hlinkClick r:id="rId3"/>
              </a:rPr>
              <a:t>https://west.edtrust.org/resource/jumpstart-mapping-racial-equity-in-californias-community-college-dual-enrollment/</a:t>
            </a:r>
            <a:endParaRPr lang="en-US">
              <a:ea typeface="Calibri" panose="020F0502020204030204"/>
              <a:cs typeface="Calibri" panose="020F0502020204030204"/>
            </a:endParaRPr>
          </a:p>
          <a:p>
            <a:endParaRPr lang="en-US">
              <a:cs typeface="Calibri"/>
            </a:endParaRPr>
          </a:p>
          <a:p>
            <a:r>
              <a:rPr lang="en-US"/>
              <a:t>The map elements include the three metrics discussed before:</a:t>
            </a:r>
            <a:endParaRPr lang="en-US">
              <a:ea typeface="Calibri" panose="020F0502020204030204"/>
              <a:cs typeface="Calibri"/>
            </a:endParaRPr>
          </a:p>
          <a:p>
            <a:pPr marL="171450" indent="-171450">
              <a:buFont typeface="Arial,Sans-Serif"/>
              <a:buChar char="•"/>
            </a:pPr>
            <a:r>
              <a:rPr lang="en-US" b="1"/>
              <a:t>Participation score: </a:t>
            </a:r>
            <a:r>
              <a:rPr lang="en-US"/>
              <a:t>measures the extent to which the proportion of dual enrollment participants identifying with a given racial/ethnic group reflects the proportion of high school students in the same group.</a:t>
            </a:r>
            <a:endParaRPr lang="en-US">
              <a:cs typeface="Calibri"/>
            </a:endParaRPr>
          </a:p>
          <a:p>
            <a:pPr marL="171450" indent="-171450">
              <a:buFont typeface="Arial,Sans-Serif"/>
              <a:buChar char="•"/>
            </a:pPr>
            <a:r>
              <a:rPr lang="en-US" b="1"/>
              <a:t>Equity rating: </a:t>
            </a:r>
            <a:r>
              <a:rPr lang="en-US"/>
              <a:t>identifies how equitable a given CCD’s dual enrollment participation is for a given racial/ethnic group.  </a:t>
            </a:r>
            <a:endParaRPr lang="en-US">
              <a:cs typeface="Calibri"/>
            </a:endParaRPr>
          </a:p>
          <a:p>
            <a:pPr marL="171450" indent="-171450">
              <a:buFont typeface="Arial,Sans-Serif"/>
              <a:buChar char="•"/>
            </a:pPr>
            <a:r>
              <a:rPr lang="en-US" b="1"/>
              <a:t>Representation goal: </a:t>
            </a:r>
            <a:r>
              <a:rPr lang="en-US"/>
              <a:t>reflects our estimates of the number of additional students in each of the three racial/ethnic student groups that CCDs would need to enroll in dual enrollment courses to achieve full racial/ethnic representation.  </a:t>
            </a:r>
            <a:endParaRPr lang="en-US">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14</a:t>
            </a:fld>
            <a:endParaRPr lang="en-US"/>
          </a:p>
        </p:txBody>
      </p:sp>
    </p:spTree>
    <p:extLst>
      <p:ext uri="{BB962C8B-B14F-4D97-AF65-F5344CB8AC3E}">
        <p14:creationId xmlns:p14="http://schemas.microsoft.com/office/powerpoint/2010/main" val="1134437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Instructions to the facilitator on this slide, the slide should remain hidden:</a:t>
            </a:r>
            <a:endParaRPr lang="en-US"/>
          </a:p>
          <a:p>
            <a:r>
              <a:rPr lang="en-US">
                <a:hlinkClick r:id="rId3"/>
              </a:rPr>
              <a:t>https://west.edtrust.org/resource/jumpstart-mapping-racial-equity-in-californias-community-college-dual-enrollment/</a:t>
            </a:r>
            <a:endParaRPr lang="en-US">
              <a:ea typeface="Calibri" panose="020F0502020204030204"/>
              <a:cs typeface="Calibri" panose="020F0502020204030204"/>
            </a:endParaRPr>
          </a:p>
          <a:p>
            <a:endParaRPr lang="en-US">
              <a:cs typeface="Calibri"/>
            </a:endParaRPr>
          </a:p>
          <a:p>
            <a:r>
              <a:rPr lang="en-US"/>
              <a:t>The map elements include the three metrics discussed before:</a:t>
            </a:r>
            <a:endParaRPr lang="en-US">
              <a:ea typeface="Calibri" panose="020F0502020204030204"/>
              <a:cs typeface="Calibri"/>
            </a:endParaRPr>
          </a:p>
          <a:p>
            <a:pPr marL="171450" indent="-171450">
              <a:buFont typeface="Arial,Sans-Serif"/>
              <a:buChar char="•"/>
            </a:pPr>
            <a:r>
              <a:rPr lang="en-US" b="1"/>
              <a:t>Participation score: </a:t>
            </a:r>
            <a:r>
              <a:rPr lang="en-US"/>
              <a:t>measures the extent to which the proportion of dual enrollment participants identifying with a given racial/ethnic group reflects the proportion of high school students in the same group.</a:t>
            </a:r>
            <a:endParaRPr lang="en-US">
              <a:cs typeface="Calibri"/>
            </a:endParaRPr>
          </a:p>
          <a:p>
            <a:pPr marL="171450" indent="-171450">
              <a:buFont typeface="Arial,Sans-Serif"/>
              <a:buChar char="•"/>
            </a:pPr>
            <a:r>
              <a:rPr lang="en-US" b="1"/>
              <a:t>Equity rating: </a:t>
            </a:r>
            <a:r>
              <a:rPr lang="en-US"/>
              <a:t>identifies how equitable a given CCD’s dual enrollment participation is for a given racial/ethnic group.  </a:t>
            </a:r>
            <a:endParaRPr lang="en-US">
              <a:cs typeface="Calibri"/>
            </a:endParaRPr>
          </a:p>
          <a:p>
            <a:pPr marL="171450" indent="-171450">
              <a:buFont typeface="Arial,Sans-Serif"/>
              <a:buChar char="•"/>
            </a:pPr>
            <a:r>
              <a:rPr lang="en-US" b="1"/>
              <a:t>Representation goal: </a:t>
            </a:r>
            <a:r>
              <a:rPr lang="en-US"/>
              <a:t>reflects our estimates of the number of additional students in each of the three racial/ethnic student groups that CCDs would need to enroll in dual enrollment courses to achieve full racial/ethnic representation.  </a:t>
            </a:r>
            <a:endParaRPr lang="en-US">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15</a:t>
            </a:fld>
            <a:endParaRPr lang="en-US"/>
          </a:p>
        </p:txBody>
      </p:sp>
    </p:spTree>
    <p:extLst>
      <p:ext uri="{BB962C8B-B14F-4D97-AF65-F5344CB8AC3E}">
        <p14:creationId xmlns:p14="http://schemas.microsoft.com/office/powerpoint/2010/main" val="146393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panose="020F0502020204030204"/>
                <a:cs typeface="Calibri" panose="020F0502020204030204"/>
              </a:rPr>
              <a:t>Instructions for Presenter:</a:t>
            </a:r>
          </a:p>
          <a:p>
            <a:pPr marL="171450" indent="-171450">
              <a:buFont typeface="Arial"/>
              <a:buChar char="•"/>
            </a:pPr>
            <a:r>
              <a:rPr lang="en-US" b="1">
                <a:ea typeface="Calibri" panose="020F0502020204030204"/>
                <a:cs typeface="Calibri" panose="020F0502020204030204"/>
              </a:rPr>
              <a:t>Navigate to </a:t>
            </a:r>
            <a:r>
              <a:rPr lang="en-US" b="1">
                <a:hlinkClick r:id="rId3"/>
              </a:rPr>
              <a:t>https://west.edtrust.org/resource/jumpstart-mapping-racial-equity-in-californias-community-college-dual-enrollment/</a:t>
            </a:r>
            <a:endParaRPr lang="en-US" b="1">
              <a:ea typeface="Calibri"/>
              <a:cs typeface="Calibri"/>
            </a:endParaRPr>
          </a:p>
          <a:p>
            <a:pPr marL="171450" indent="-171450">
              <a:buFont typeface="Arial"/>
              <a:buChar char="•"/>
            </a:pPr>
            <a:r>
              <a:rPr lang="en-US" b="1">
                <a:ea typeface="Calibri"/>
                <a:cs typeface="Calibri"/>
              </a:rPr>
              <a:t>On the website, under the section titled </a:t>
            </a:r>
            <a:r>
              <a:rPr lang="en-US" b="1"/>
              <a:t>Jumpstart: Mapping Racial Equity in California's Community College Dual Enrollment, </a:t>
            </a:r>
            <a:r>
              <a:rPr lang="en-US" b="1">
                <a:ea typeface="Calibri" panose="020F0502020204030204"/>
                <a:cs typeface="Calibri" panose="020F0502020204030204"/>
              </a:rPr>
              <a:t>click on the gray  "Black Student Participation" tab, so the corresponding map is showing</a:t>
            </a:r>
          </a:p>
          <a:p>
            <a:pPr marL="171450" indent="-171450">
              <a:buFont typeface="Arial"/>
              <a:buChar char="•"/>
            </a:pPr>
            <a:r>
              <a:rPr lang="en-US" b="1">
                <a:ea typeface="Calibri" panose="020F0502020204030204"/>
                <a:cs typeface="Calibri" panose="020F0502020204030204"/>
              </a:rPr>
              <a:t>Select</a:t>
            </a:r>
            <a:r>
              <a:rPr lang="en-US" b="1"/>
              <a:t> your Community College District in the drop-down menu on the heat map</a:t>
            </a:r>
            <a:endParaRPr lang="en-US" b="1">
              <a:ea typeface="Calibri"/>
              <a:cs typeface="Calibri"/>
            </a:endParaRPr>
          </a:p>
          <a:p>
            <a:pPr marL="171450" indent="-171450">
              <a:buFont typeface="Arial"/>
              <a:buChar char="•"/>
            </a:pPr>
            <a:r>
              <a:rPr lang="en-US" b="1"/>
              <a:t>Hover over the district to identify the three metrics </a:t>
            </a:r>
            <a:endParaRPr lang="en-US" b="1">
              <a:ea typeface="Calibri" panose="020F0502020204030204"/>
              <a:cs typeface="Calibri" panose="020F0502020204030204"/>
            </a:endParaRPr>
          </a:p>
          <a:p>
            <a:pPr marL="171450" indent="-171450">
              <a:buFont typeface="Arial"/>
              <a:buChar char="•"/>
            </a:pPr>
            <a:r>
              <a:rPr lang="en-US" b="1">
                <a:ea typeface="Calibri" panose="020F0502020204030204"/>
                <a:cs typeface="Calibri" panose="020F0502020204030204"/>
              </a:rPr>
              <a:t>Replace the [insert] and 'x' in the green box with the appropriate data points from the heat map</a:t>
            </a:r>
          </a:p>
          <a:p>
            <a:pPr marL="171450" indent="-171450">
              <a:buFont typeface="Arial"/>
              <a:buChar char="•"/>
            </a:pPr>
            <a:endParaRPr lang="en-US" b="1">
              <a:ea typeface="Calibri" panose="020F0502020204030204"/>
              <a:cs typeface="Calibri" panose="020F0502020204030204"/>
            </a:endParaRPr>
          </a:p>
          <a:p>
            <a:r>
              <a:rPr lang="en-US">
                <a:ea typeface="Calibri"/>
                <a:cs typeface="Calibri"/>
              </a:rPr>
              <a:t>Share local CCD dual enrollment data metrics, reminding the audience of what each metric measures:</a:t>
            </a:r>
            <a:endParaRPr lang="en-US" b="1">
              <a:ea typeface="Calibri"/>
              <a:cs typeface="Calibri"/>
            </a:endParaRPr>
          </a:p>
          <a:p>
            <a:r>
              <a:rPr lang="en-US"/>
              <a:t>Participation score:</a:t>
            </a:r>
            <a:r>
              <a:rPr lang="en-US" b="1"/>
              <a:t> </a:t>
            </a:r>
            <a:r>
              <a:rPr lang="en-US"/>
              <a:t>measures the extent to which the proportion of dual enrollment participants identifying with a given racial/ethnic group reflects the proportion of high school students in the same group.</a:t>
            </a:r>
            <a:endParaRPr lang="en-US">
              <a:ea typeface="Calibri"/>
              <a:cs typeface="Calibri"/>
            </a:endParaRPr>
          </a:p>
          <a:p>
            <a:pPr marL="171450" indent="-171450">
              <a:buFont typeface="Arial"/>
              <a:buChar char="•"/>
            </a:pPr>
            <a:r>
              <a:rPr lang="en-US"/>
              <a:t>"</a:t>
            </a:r>
            <a:r>
              <a:rPr lang="en-US">
                <a:cs typeface="Calibri" panose="020F0502020204030204"/>
              </a:rPr>
              <a:t>At [insert CCD] [X] % of Black students are equitably represented in dual enrollment for our area." </a:t>
            </a:r>
            <a:endParaRPr lang="en-US">
              <a:ea typeface="Calibri"/>
              <a:cs typeface="Calibri" panose="020F0502020204030204"/>
            </a:endParaRPr>
          </a:p>
          <a:p>
            <a:r>
              <a:rPr lang="en-US"/>
              <a:t>Equity rating:</a:t>
            </a:r>
            <a:r>
              <a:rPr lang="en-US" b="1"/>
              <a:t> </a:t>
            </a:r>
            <a:r>
              <a:rPr lang="en-US"/>
              <a:t>identifies how equitable a given CCD’s dual enrollment participation is for a given racial/ethnic group.  </a:t>
            </a:r>
            <a:endParaRPr lang="en-US">
              <a:cs typeface="Calibri"/>
            </a:endParaRPr>
          </a:p>
          <a:p>
            <a:pPr marL="171450" indent="-171450">
              <a:buFont typeface="Arial"/>
              <a:buChar char="•"/>
            </a:pPr>
            <a:r>
              <a:rPr lang="en-US">
                <a:cs typeface="Calibri"/>
              </a:rPr>
              <a:t>"The equity rating our CCD received was a [X]." </a:t>
            </a:r>
            <a:endParaRPr lang="en-US">
              <a:ea typeface="Calibri"/>
              <a:cs typeface="Calibri"/>
            </a:endParaRPr>
          </a:p>
          <a:p>
            <a:r>
              <a:rPr lang="en-US"/>
              <a:t>Representation goal:</a:t>
            </a:r>
            <a:r>
              <a:rPr lang="en-US" b="1"/>
              <a:t> </a:t>
            </a:r>
            <a:r>
              <a:rPr lang="en-US"/>
              <a:t>reflects our estimates of the number of additional students in each of the three racial/ethnic student groups that CCDs would need to enroll in dual enrollment courses to achieve full racial/ethnic representation.  </a:t>
            </a:r>
            <a:endParaRPr lang="en-US">
              <a:cs typeface="Calibri"/>
            </a:endParaRPr>
          </a:p>
          <a:p>
            <a:pPr marL="171450" indent="-171450">
              <a:buFont typeface="Arial"/>
              <a:buChar char="•"/>
            </a:pPr>
            <a:r>
              <a:rPr lang="en-US">
                <a:cs typeface="Calibri"/>
              </a:rPr>
              <a:t>"[INSERT local CCD name] should set a goal of increasing the number of Black students by no fewer than [X number] students." </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16</a:t>
            </a:fld>
            <a:endParaRPr lang="en-US"/>
          </a:p>
        </p:txBody>
      </p:sp>
    </p:spTree>
    <p:extLst>
      <p:ext uri="{BB962C8B-B14F-4D97-AF65-F5344CB8AC3E}">
        <p14:creationId xmlns:p14="http://schemas.microsoft.com/office/powerpoint/2010/main" val="3647983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Fill in brackets with corresponding points:</a:t>
            </a:r>
          </a:p>
          <a:p>
            <a:pPr marL="171450" indent="-171450">
              <a:buFont typeface="Arial"/>
              <a:buChar char="•"/>
            </a:pPr>
            <a:r>
              <a:rPr lang="en-US">
                <a:ea typeface="Calibri"/>
                <a:cs typeface="Calibri"/>
              </a:rPr>
              <a:t>Our CCD has ___representation of Black students in dual enrollment. </a:t>
            </a:r>
          </a:p>
          <a:p>
            <a:r>
              <a:rPr lang="en-US">
                <a:ea typeface="Calibri"/>
                <a:cs typeface="Calibri"/>
              </a:rPr>
              <a:t>If representation is high:</a:t>
            </a:r>
          </a:p>
          <a:p>
            <a:pPr marL="171450" indent="-171450">
              <a:buFont typeface="Arial"/>
              <a:buChar char="•"/>
            </a:pPr>
            <a:r>
              <a:rPr lang="en-US">
                <a:ea typeface="Calibri"/>
                <a:cs typeface="Calibri"/>
              </a:rPr>
              <a:t>Leaders must set goals to sustain and build on student participation. Additionally, the district can focus more of its efforts on support services.</a:t>
            </a:r>
          </a:p>
          <a:p>
            <a:r>
              <a:rPr lang="en-US">
                <a:ea typeface="Calibri"/>
                <a:cs typeface="Calibri"/>
              </a:rPr>
              <a:t>If representation is low or moderate:</a:t>
            </a:r>
          </a:p>
          <a:p>
            <a:pPr marL="171450" indent="-171450">
              <a:buFont typeface="Arial"/>
              <a:buChar char="•"/>
            </a:pPr>
            <a:r>
              <a:rPr lang="en-US">
                <a:ea typeface="Calibri"/>
                <a:cs typeface="Calibri"/>
              </a:rPr>
              <a:t>Leaders must set goals to improve student participation and success. </a:t>
            </a:r>
          </a:p>
          <a:p>
            <a:pPr marL="171450" indent="-171450">
              <a:buFont typeface="Arial"/>
              <a:buChar char="•"/>
            </a:pPr>
            <a:r>
              <a:rPr lang="en-US">
                <a:ea typeface="Calibri"/>
                <a:cs typeface="Calibri"/>
              </a:rPr>
              <a:t>Leaders must ensure our Black students are equitably accessing available dual enrollment courses.</a:t>
            </a:r>
          </a:p>
          <a:p>
            <a:pPr marL="171450" indent="-171450">
              <a:buFont typeface="Arial"/>
              <a:buChar char="•"/>
            </a:pPr>
            <a:r>
              <a:rPr lang="en-US">
                <a:ea typeface="Calibri"/>
                <a:cs typeface="Calibri"/>
              </a:rPr>
              <a:t>The district may want to consider expanding dual enrollment course availability if seats fill up quickly.</a:t>
            </a:r>
          </a:p>
        </p:txBody>
      </p:sp>
      <p:sp>
        <p:nvSpPr>
          <p:cNvPr id="4" name="Slide Number Placeholder 3"/>
          <p:cNvSpPr>
            <a:spLocks noGrp="1"/>
          </p:cNvSpPr>
          <p:nvPr>
            <p:ph type="sldNum" sz="quarter" idx="5"/>
          </p:nvPr>
        </p:nvSpPr>
        <p:spPr/>
        <p:txBody>
          <a:bodyPr/>
          <a:lstStyle/>
          <a:p>
            <a:fld id="{51B41E52-337C-8245-8415-FFD7E973F7CA}" type="slidenum">
              <a:rPr lang="en-US" smtClean="0"/>
              <a:t>17</a:t>
            </a:fld>
            <a:endParaRPr lang="en-US"/>
          </a:p>
        </p:txBody>
      </p:sp>
    </p:spTree>
    <p:extLst>
      <p:ext uri="{BB962C8B-B14F-4D97-AF65-F5344CB8AC3E}">
        <p14:creationId xmlns:p14="http://schemas.microsoft.com/office/powerpoint/2010/main" val="1430127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Instructions for Presenter:</a:t>
            </a:r>
            <a:endParaRPr lang="en-US"/>
          </a:p>
          <a:p>
            <a:pPr marL="171450" indent="-171450">
              <a:buFont typeface="Arial,Sans-Serif"/>
              <a:buChar char="•"/>
            </a:pPr>
            <a:r>
              <a:rPr lang="en-US" b="1"/>
              <a:t>Navigate to </a:t>
            </a:r>
            <a:r>
              <a:rPr lang="en-US" b="1">
                <a:hlinkClick r:id="rId3"/>
              </a:rPr>
              <a:t>https://west.edtrust.org/resource/jumpstart-mapping-racial-equity-in-californias-community-college-dual-enrollment/</a:t>
            </a:r>
            <a:endParaRPr lang="en-US"/>
          </a:p>
          <a:p>
            <a:pPr marL="171450" indent="-171450">
              <a:buFont typeface="Arial,Sans-Serif"/>
              <a:buChar char="•"/>
            </a:pPr>
            <a:r>
              <a:rPr lang="en-US" b="1"/>
              <a:t>On the website, under the section titled Jumpstart: Mapping Racial Equity in California's Community College Dual Enrollment, click on the gray  "Native American Student Participation" tab so the corresponding map is showing</a:t>
            </a:r>
            <a:endParaRPr lang="en-US"/>
          </a:p>
          <a:p>
            <a:pPr marL="171450" indent="-171450">
              <a:buFont typeface="Arial,Sans-Serif"/>
              <a:buChar char="•"/>
            </a:pPr>
            <a:r>
              <a:rPr lang="en-US" b="1"/>
              <a:t>Select your Community College District in the drop-down menu on the heat map</a:t>
            </a:r>
            <a:endParaRPr lang="en-US"/>
          </a:p>
          <a:p>
            <a:pPr marL="171450" indent="-171450">
              <a:buFont typeface="Arial,Sans-Serif"/>
              <a:buChar char="•"/>
            </a:pPr>
            <a:r>
              <a:rPr lang="en-US" b="1"/>
              <a:t>Hover over the district to identify the three metrics </a:t>
            </a:r>
            <a:endParaRPr lang="en-US"/>
          </a:p>
          <a:p>
            <a:pPr marL="171450" indent="-171450">
              <a:buFont typeface="Arial,Sans-Serif"/>
              <a:buChar char="•"/>
            </a:pPr>
            <a:r>
              <a:rPr lang="en-US" b="1"/>
              <a:t>Replace the [insert] and 'x' in the blue box with the appropriate data points from the heat map</a:t>
            </a:r>
            <a:endParaRPr lang="en-US"/>
          </a:p>
          <a:p>
            <a:pPr marL="171450" indent="-171450">
              <a:buFont typeface="Arial,Sans-Serif"/>
              <a:buChar char="•"/>
            </a:pPr>
            <a:endParaRPr lang="en-US" b="1">
              <a:cs typeface="Calibri"/>
            </a:endParaRPr>
          </a:p>
          <a:p>
            <a:r>
              <a:rPr lang="en-US"/>
              <a:t>Share local CCD dual enrollment data metrics, reminding the audience of what each metric measures:</a:t>
            </a:r>
          </a:p>
          <a:p>
            <a:r>
              <a:rPr lang="en-US"/>
              <a:t>Participation score:</a:t>
            </a:r>
            <a:r>
              <a:rPr lang="en-US" b="1"/>
              <a:t> </a:t>
            </a:r>
            <a:r>
              <a:rPr lang="en-US"/>
              <a:t>measures the extent to which the proportion of dual enrollment participants that identify with a given racial/ethnic group reflects the proportion of high school students in the same group.</a:t>
            </a:r>
          </a:p>
          <a:p>
            <a:pPr marL="171450" indent="-171450">
              <a:buFont typeface="Arial,Sans-Serif"/>
              <a:buChar char="•"/>
            </a:pPr>
            <a:r>
              <a:rPr lang="en-US"/>
              <a:t>"At [insert CCD] [X] % of Native American students are equitably represented in dual enrollment for our area." </a:t>
            </a:r>
          </a:p>
          <a:p>
            <a:r>
              <a:rPr lang="en-US"/>
              <a:t>Equity rating:</a:t>
            </a:r>
            <a:r>
              <a:rPr lang="en-US" b="1"/>
              <a:t> </a:t>
            </a:r>
            <a:r>
              <a:rPr lang="en-US"/>
              <a:t>identifies how equitable a given CCD’s dual enrollment participation is for a given racial/ethnic group.  </a:t>
            </a:r>
          </a:p>
          <a:p>
            <a:pPr marL="171450" indent="-171450">
              <a:buFont typeface="Arial,Sans-Serif"/>
              <a:buChar char="•"/>
            </a:pPr>
            <a:r>
              <a:rPr lang="en-US"/>
              <a:t>"The equity rating our CCD received was a [X]." </a:t>
            </a:r>
          </a:p>
          <a:p>
            <a:r>
              <a:rPr lang="en-US"/>
              <a:t>Representation goal:</a:t>
            </a:r>
            <a:r>
              <a:rPr lang="en-US" b="1"/>
              <a:t> </a:t>
            </a:r>
            <a:r>
              <a:rPr lang="en-US"/>
              <a:t>reflects our estimates of the number of additional students in each of the three racial/ethnic student groups that CCDs would need to enroll in dual enrollment courses in order to achieve full racial/ethnic representation.  </a:t>
            </a:r>
          </a:p>
          <a:p>
            <a:pPr marL="171450" indent="-171450">
              <a:buFont typeface="Arial,Sans-Serif"/>
              <a:buChar char="•"/>
            </a:pPr>
            <a:r>
              <a:rPr lang="en-US"/>
              <a:t>"[INSERT local CCD name] should set a goal of increasing the number of Native American students by no fewer than [X number] students." </a:t>
            </a:r>
          </a:p>
          <a:p>
            <a:endParaRPr lang="en-US"/>
          </a:p>
          <a:p>
            <a:pPr>
              <a:buFont typeface="Arial,Sans-Serif"/>
            </a:pPr>
            <a:endParaRPr lang="en-US" b="1">
              <a:ea typeface="Calibri"/>
              <a:cs typeface="Calibri"/>
            </a:endParaRPr>
          </a:p>
          <a:p>
            <a:pPr marL="171450" indent="-171450">
              <a:buFont typeface="Arial,Sans-Serif"/>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18</a:t>
            </a:fld>
            <a:endParaRPr lang="en-US"/>
          </a:p>
        </p:txBody>
      </p:sp>
    </p:spTree>
    <p:extLst>
      <p:ext uri="{BB962C8B-B14F-4D97-AF65-F5344CB8AC3E}">
        <p14:creationId xmlns:p14="http://schemas.microsoft.com/office/powerpoint/2010/main" val="3270770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brackets with corresponding points:</a:t>
            </a:r>
          </a:p>
          <a:p>
            <a:pPr marL="171450" indent="-171450">
              <a:buFont typeface="Arial,Sans-Serif"/>
              <a:buChar char="•"/>
            </a:pPr>
            <a:r>
              <a:rPr lang="en-US"/>
              <a:t>Our CCD has ___representation of Native American students in dual enrollment. </a:t>
            </a:r>
            <a:endParaRPr lang="en-US">
              <a:ea typeface="Calibri"/>
              <a:cs typeface="Calibri"/>
            </a:endParaRPr>
          </a:p>
          <a:p>
            <a:r>
              <a:rPr lang="en-US"/>
              <a:t>If representation is high:</a:t>
            </a:r>
            <a:endParaRPr lang="en-US">
              <a:ea typeface="Calibri"/>
              <a:cs typeface="Calibri"/>
            </a:endParaRPr>
          </a:p>
          <a:p>
            <a:pPr marL="171450" indent="-171450">
              <a:buFont typeface="Arial,Sans-Serif"/>
              <a:buChar char="•"/>
            </a:pPr>
            <a:r>
              <a:rPr lang="en-US"/>
              <a:t>Leaders must set goals to sustain and build on student participation. Additionally, the district can focus more of its efforts on support services.</a:t>
            </a:r>
            <a:endParaRPr lang="en-US">
              <a:ea typeface="Calibri"/>
              <a:cs typeface="Calibri"/>
            </a:endParaRPr>
          </a:p>
          <a:p>
            <a:r>
              <a:rPr lang="en-US"/>
              <a:t>If representation is low or moderate:</a:t>
            </a:r>
            <a:endParaRPr lang="en-US">
              <a:ea typeface="Calibri"/>
              <a:cs typeface="Calibri"/>
            </a:endParaRPr>
          </a:p>
          <a:p>
            <a:pPr marL="171450" indent="-171450">
              <a:buFont typeface="Arial,Sans-Serif"/>
              <a:buChar char="•"/>
            </a:pPr>
            <a:r>
              <a:rPr lang="en-US"/>
              <a:t>Leaders must set goals to improve student participation and success. </a:t>
            </a:r>
            <a:endParaRPr lang="en-US">
              <a:ea typeface="Calibri"/>
              <a:cs typeface="Calibri"/>
            </a:endParaRPr>
          </a:p>
          <a:p>
            <a:pPr marL="171450" indent="-171450">
              <a:buFont typeface="Arial,Sans-Serif"/>
              <a:buChar char="•"/>
            </a:pPr>
            <a:r>
              <a:rPr lang="en-US"/>
              <a:t>Leaders must ensure our Native American students are equitably accessing available dual enrollment courses.</a:t>
            </a:r>
            <a:endParaRPr lang="en-US">
              <a:ea typeface="Calibri"/>
              <a:cs typeface="Calibri"/>
            </a:endParaRPr>
          </a:p>
          <a:p>
            <a:pPr marL="171450" indent="-171450">
              <a:buFont typeface="Arial,Sans-Serif"/>
              <a:buChar char="•"/>
            </a:pPr>
            <a:r>
              <a:rPr lang="en-US"/>
              <a:t>The district may want to consider expanding dual enrollment course availability if seats fill up quickly.</a:t>
            </a:r>
          </a:p>
        </p:txBody>
      </p:sp>
      <p:sp>
        <p:nvSpPr>
          <p:cNvPr id="4" name="Slide Number Placeholder 3"/>
          <p:cNvSpPr>
            <a:spLocks noGrp="1"/>
          </p:cNvSpPr>
          <p:nvPr>
            <p:ph type="sldNum" sz="quarter" idx="5"/>
          </p:nvPr>
        </p:nvSpPr>
        <p:spPr/>
        <p:txBody>
          <a:bodyPr/>
          <a:lstStyle/>
          <a:p>
            <a:fld id="{51B41E52-337C-8245-8415-FFD7E973F7CA}" type="slidenum">
              <a:rPr lang="en-US" smtClean="0"/>
              <a:t>19</a:t>
            </a:fld>
            <a:endParaRPr lang="en-US"/>
          </a:p>
        </p:txBody>
      </p:sp>
    </p:spTree>
    <p:extLst>
      <p:ext uri="{BB962C8B-B14F-4D97-AF65-F5344CB8AC3E}">
        <p14:creationId xmlns:p14="http://schemas.microsoft.com/office/powerpoint/2010/main" val="517627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Instructions for Presenter:</a:t>
            </a:r>
            <a:endParaRPr lang="en-US"/>
          </a:p>
          <a:p>
            <a:pPr marL="171450" indent="-171450">
              <a:buFont typeface="Arial,Sans-Serif"/>
              <a:buChar char="•"/>
            </a:pPr>
            <a:r>
              <a:rPr lang="en-US" b="1"/>
              <a:t>Navigate to </a:t>
            </a:r>
            <a:r>
              <a:rPr lang="en-US" b="1">
                <a:hlinkClick r:id="rId3"/>
              </a:rPr>
              <a:t>https://west.edtrust.org/resource/jumpstart-mapping-racial-equity-in-californias-community-college-dual-enrollment/</a:t>
            </a:r>
            <a:endParaRPr lang="en-US"/>
          </a:p>
          <a:p>
            <a:pPr marL="171450" indent="-171450">
              <a:buFont typeface="Arial,Sans-Serif"/>
              <a:buChar char="•"/>
            </a:pPr>
            <a:r>
              <a:rPr lang="en-US" b="1"/>
              <a:t>On the website, under the section titled Jumpstart: Mapping Racial Equity in California's Community College Dual Enrollment, click on the gray  "Latinx Student Participation" tab so the corresponding map is showing</a:t>
            </a:r>
            <a:endParaRPr lang="en-US"/>
          </a:p>
          <a:p>
            <a:pPr marL="171450" indent="-171450">
              <a:buFont typeface="Arial,Sans-Serif"/>
              <a:buChar char="•"/>
            </a:pPr>
            <a:r>
              <a:rPr lang="en-US" b="1"/>
              <a:t>Select your Community College District in the drop-down menu on the heat map</a:t>
            </a:r>
            <a:endParaRPr lang="en-US"/>
          </a:p>
          <a:p>
            <a:pPr marL="171450" indent="-171450">
              <a:buFont typeface="Arial,Sans-Serif"/>
              <a:buChar char="•"/>
            </a:pPr>
            <a:r>
              <a:rPr lang="en-US" b="1"/>
              <a:t>Hover over the district to identify the three metrics </a:t>
            </a:r>
            <a:endParaRPr lang="en-US"/>
          </a:p>
          <a:p>
            <a:pPr marL="171450" indent="-171450">
              <a:buFont typeface="Arial,Sans-Serif"/>
              <a:buChar char="•"/>
            </a:pPr>
            <a:r>
              <a:rPr lang="en-US" b="1"/>
              <a:t>Replace the [insert] and 'x' in the orange box with the appropriate data points from the heat map</a:t>
            </a:r>
            <a:endParaRPr lang="en-US"/>
          </a:p>
          <a:p>
            <a:pPr marL="171450" indent="-171450">
              <a:buFont typeface="Arial,Sans-Serif"/>
              <a:buChar char="•"/>
            </a:pPr>
            <a:endParaRPr lang="en-US" b="1">
              <a:cs typeface="Calibri"/>
            </a:endParaRPr>
          </a:p>
          <a:p>
            <a:r>
              <a:rPr lang="en-US"/>
              <a:t>Share local CCD dual enrollment data metrics, reminding the audience of what each metric measures:</a:t>
            </a:r>
          </a:p>
          <a:p>
            <a:r>
              <a:rPr lang="en-US"/>
              <a:t>Participation score:</a:t>
            </a:r>
            <a:r>
              <a:rPr lang="en-US" b="1"/>
              <a:t> </a:t>
            </a:r>
            <a:r>
              <a:rPr lang="en-US"/>
              <a:t>measures the extent to which the proportion of dual enrollment participants that identify with a given racial/ethnic group reflects the proportion of high school students in the same group.</a:t>
            </a:r>
          </a:p>
          <a:p>
            <a:pPr marL="171450" indent="-171450">
              <a:buFont typeface="Arial,Sans-Serif"/>
              <a:buChar char="•"/>
            </a:pPr>
            <a:r>
              <a:rPr lang="en-US"/>
              <a:t>"At [insert CCD] [X] % of Latinx students are equitably represented in dual enrollment for our area." </a:t>
            </a:r>
          </a:p>
          <a:p>
            <a:r>
              <a:rPr lang="en-US"/>
              <a:t>Equity rating:</a:t>
            </a:r>
            <a:r>
              <a:rPr lang="en-US" b="1"/>
              <a:t> </a:t>
            </a:r>
            <a:r>
              <a:rPr lang="en-US"/>
              <a:t>identifies how equitable a given CCD’s dual enrollment participation is for a given racial/ethnic group.  </a:t>
            </a:r>
          </a:p>
          <a:p>
            <a:pPr marL="171450" indent="-171450">
              <a:buFont typeface="Arial,Sans-Serif"/>
              <a:buChar char="•"/>
            </a:pPr>
            <a:r>
              <a:rPr lang="en-US"/>
              <a:t>"The equity rating our CCD received was a [X]." </a:t>
            </a:r>
          </a:p>
          <a:p>
            <a:r>
              <a:rPr lang="en-US"/>
              <a:t>Representation goal:</a:t>
            </a:r>
            <a:r>
              <a:rPr lang="en-US" b="1"/>
              <a:t> </a:t>
            </a:r>
            <a:r>
              <a:rPr lang="en-US"/>
              <a:t>reflects our estimates of the number of additional students in each of the three racial/ethnic student groups that CCDs would need to enroll in dual enrollment courses in order to achieve full racial/ethnic representation.  </a:t>
            </a:r>
          </a:p>
          <a:p>
            <a:pPr marL="171450" indent="-171450">
              <a:buFont typeface="Arial,Sans-Serif"/>
              <a:buChar char="•"/>
            </a:pPr>
            <a:r>
              <a:rPr lang="en-US"/>
              <a:t>"[INSERT local CCD name] should set a goal of increasing the number of Latinx students by no fewer than [X number] students."</a:t>
            </a:r>
          </a:p>
          <a:p>
            <a:pPr marL="171450" indent="-171450">
              <a:buFont typeface="Arial,Sans-Serif"/>
              <a:buChar char="•"/>
            </a:pPr>
            <a:endParaRPr lang="en-US">
              <a:ea typeface="Calibri"/>
              <a:cs typeface="Calibri"/>
            </a:endParaRPr>
          </a:p>
          <a:p>
            <a:r>
              <a:rPr lang="en-US"/>
              <a:t>Although CCDs across our state do a better job at serving Latinx students in dual enrollment, here </a:t>
            </a:r>
            <a:r>
              <a:rPr lang="en-US">
                <a:cs typeface="Calibri"/>
              </a:rPr>
              <a:t>we still see that districts have work to do in improving low and moderate representation.</a:t>
            </a:r>
          </a:p>
        </p:txBody>
      </p:sp>
      <p:sp>
        <p:nvSpPr>
          <p:cNvPr id="4" name="Slide Number Placeholder 3"/>
          <p:cNvSpPr>
            <a:spLocks noGrp="1"/>
          </p:cNvSpPr>
          <p:nvPr>
            <p:ph type="sldNum" sz="quarter" idx="5"/>
          </p:nvPr>
        </p:nvSpPr>
        <p:spPr/>
        <p:txBody>
          <a:bodyPr/>
          <a:lstStyle/>
          <a:p>
            <a:fld id="{51B41E52-337C-8245-8415-FFD7E973F7CA}" type="slidenum">
              <a:rPr lang="en-US" smtClean="0"/>
              <a:t>20</a:t>
            </a:fld>
            <a:endParaRPr lang="en-US"/>
          </a:p>
        </p:txBody>
      </p:sp>
    </p:spTree>
    <p:extLst>
      <p:ext uri="{BB962C8B-B14F-4D97-AF65-F5344CB8AC3E}">
        <p14:creationId xmlns:p14="http://schemas.microsoft.com/office/powerpoint/2010/main" val="246994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Directions:</a:t>
            </a:r>
          </a:p>
          <a:p>
            <a:r>
              <a:rPr lang="en-US">
                <a:cs typeface="Calibri"/>
              </a:rPr>
              <a:t>Delete [insert] portions and add your information</a:t>
            </a:r>
          </a:p>
          <a:p>
            <a:endParaRPr lang="en-US">
              <a:ea typeface="Calibri"/>
              <a:cs typeface="Calibri"/>
            </a:endParaRPr>
          </a:p>
          <a:p>
            <a:r>
              <a:rPr lang="en-US">
                <a:ea typeface="Calibri"/>
                <a:cs typeface="Calibri"/>
              </a:rPr>
              <a:t>Share introductory content:</a:t>
            </a:r>
            <a:endParaRPr lang="en-US"/>
          </a:p>
          <a:p>
            <a:pPr>
              <a:lnSpc>
                <a:spcPct val="107000"/>
              </a:lnSpc>
              <a:spcAft>
                <a:spcPts val="800"/>
              </a:spcAft>
            </a:pPr>
            <a:r>
              <a:rPr lang="en-US"/>
              <a:t>Dual enrollment—or in other words, students taking college-level courses while in high school—is something to be excited about because it can be a promising opportunity to increase college access, affordability, and success for CA students. We hope you and those in your community are excited about dual enrollment too!</a:t>
            </a:r>
          </a:p>
          <a:p>
            <a:pPr marL="342900" indent="-342900">
              <a:lnSpc>
                <a:spcPct val="107000"/>
              </a:lnSpc>
              <a:spcAft>
                <a:spcPts val="800"/>
              </a:spcAft>
              <a:buFont typeface="Arial,Sans-Serif"/>
              <a:buChar char="•"/>
            </a:pPr>
            <a:endParaRPr lang="en-US"/>
          </a:p>
          <a:p>
            <a:pPr>
              <a:lnSpc>
                <a:spcPct val="107000"/>
              </a:lnSpc>
              <a:spcAft>
                <a:spcPts val="800"/>
              </a:spcAft>
            </a:pPr>
            <a:r>
              <a:rPr lang="en-US"/>
              <a:t>Some of the documented benefits associated with dual enrollment participation include:</a:t>
            </a:r>
            <a:endParaRPr lang="en-US">
              <a:ea typeface="Calibri"/>
              <a:cs typeface="Calibri"/>
            </a:endParaRPr>
          </a:p>
          <a:p>
            <a:pPr marL="171450" indent="-171450">
              <a:lnSpc>
                <a:spcPct val="107000"/>
              </a:lnSpc>
              <a:spcAft>
                <a:spcPts val="800"/>
              </a:spcAft>
              <a:buFont typeface="Arial"/>
              <a:buChar char="•"/>
            </a:pPr>
            <a:r>
              <a:rPr lang="en-US"/>
              <a:t>Improved rates of high school graduation</a:t>
            </a:r>
            <a:endParaRPr lang="en-US">
              <a:ea typeface="Calibri" panose="020F0502020204030204"/>
              <a:cs typeface="Calibri" panose="020F0502020204030204"/>
            </a:endParaRPr>
          </a:p>
          <a:p>
            <a:pPr marL="171450" indent="-171450">
              <a:lnSpc>
                <a:spcPct val="107000"/>
              </a:lnSpc>
              <a:spcAft>
                <a:spcPts val="800"/>
              </a:spcAft>
              <a:buFont typeface="Arial"/>
              <a:buChar char="•"/>
            </a:pPr>
            <a:r>
              <a:rPr lang="en-US"/>
              <a:t>Higher rates of subsequent college enrollment, persistence, and completion</a:t>
            </a:r>
            <a:endParaRPr lang="en-US">
              <a:ea typeface="Calibri" panose="020F0502020204030204"/>
              <a:cs typeface="Calibri" panose="020F0502020204030204"/>
            </a:endParaRPr>
          </a:p>
          <a:p>
            <a:pPr marL="171450" indent="-171450">
              <a:lnSpc>
                <a:spcPct val="107000"/>
              </a:lnSpc>
              <a:spcAft>
                <a:spcPts val="800"/>
              </a:spcAft>
              <a:buFont typeface="Arial"/>
              <a:buChar char="•"/>
            </a:pPr>
            <a:r>
              <a:rPr lang="en-US"/>
              <a:t>Decreased time and costs for students towards completing a degree </a:t>
            </a:r>
            <a:endParaRPr lang="en-US">
              <a:ea typeface="Calibri" panose="020F0502020204030204"/>
              <a:cs typeface="Calibri" panose="020F0502020204030204"/>
            </a:endParaRPr>
          </a:p>
          <a:p>
            <a:pPr>
              <a:lnSpc>
                <a:spcPct val="107000"/>
              </a:lnSpc>
              <a:spcAft>
                <a:spcPts val="800"/>
              </a:spcAft>
            </a:pP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3</a:t>
            </a:fld>
            <a:endParaRPr lang="en-US"/>
          </a:p>
        </p:txBody>
      </p:sp>
    </p:spTree>
    <p:extLst>
      <p:ext uri="{BB962C8B-B14F-4D97-AF65-F5344CB8AC3E}">
        <p14:creationId xmlns:p14="http://schemas.microsoft.com/office/powerpoint/2010/main" val="142296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brackets with corresponding points:</a:t>
            </a:r>
          </a:p>
          <a:p>
            <a:pPr marL="171450" indent="-171450">
              <a:buFont typeface="Arial,Sans-Serif"/>
              <a:buChar char="•"/>
            </a:pPr>
            <a:r>
              <a:rPr lang="en-US"/>
              <a:t>Our CCD has ___representation of Latinx students in dual enrollment. </a:t>
            </a:r>
          </a:p>
          <a:p>
            <a:r>
              <a:rPr lang="en-US"/>
              <a:t>If representation is high:</a:t>
            </a:r>
            <a:endParaRPr lang="en-US">
              <a:ea typeface="Calibri"/>
              <a:cs typeface="Calibri"/>
            </a:endParaRPr>
          </a:p>
          <a:p>
            <a:pPr marL="171450" indent="-171450">
              <a:buFont typeface="Arial,Sans-Serif"/>
              <a:buChar char="•"/>
            </a:pPr>
            <a:r>
              <a:rPr lang="en-US"/>
              <a:t>Leaders must set goals to sustain and build on student participation. Additionally, the district can focus more of its efforts on support services.</a:t>
            </a:r>
            <a:endParaRPr lang="en-US">
              <a:ea typeface="Calibri"/>
              <a:cs typeface="Calibri"/>
            </a:endParaRPr>
          </a:p>
          <a:p>
            <a:r>
              <a:rPr lang="en-US"/>
              <a:t>If representation is low or moderate:</a:t>
            </a:r>
            <a:endParaRPr lang="en-US">
              <a:ea typeface="Calibri"/>
              <a:cs typeface="Calibri"/>
            </a:endParaRPr>
          </a:p>
          <a:p>
            <a:pPr marL="171450" indent="-171450">
              <a:buFont typeface="Arial,Sans-Serif"/>
              <a:buChar char="•"/>
            </a:pPr>
            <a:r>
              <a:rPr lang="en-US"/>
              <a:t>Leaders must set goals to improve student participation and success. </a:t>
            </a:r>
            <a:endParaRPr lang="en-US">
              <a:ea typeface="Calibri"/>
              <a:cs typeface="Calibri"/>
            </a:endParaRPr>
          </a:p>
          <a:p>
            <a:pPr marL="171450" indent="-171450">
              <a:buFont typeface="Arial,Sans-Serif"/>
              <a:buChar char="•"/>
            </a:pPr>
            <a:r>
              <a:rPr lang="en-US"/>
              <a:t>Leaders must ensure our Latinx students are equitably accessing available dual enrollment courses.</a:t>
            </a:r>
            <a:endParaRPr lang="en-US">
              <a:ea typeface="Calibri"/>
              <a:cs typeface="Calibri"/>
            </a:endParaRPr>
          </a:p>
          <a:p>
            <a:pPr marL="171450" indent="-171450">
              <a:buFont typeface="Arial,Sans-Serif"/>
              <a:buChar char="•"/>
            </a:pPr>
            <a:r>
              <a:rPr lang="en-US"/>
              <a:t>The district may want to consider expanding dual enrollment course availability if seats fill up quickly.</a:t>
            </a:r>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21</a:t>
            </a:fld>
            <a:endParaRPr lang="en-US"/>
          </a:p>
        </p:txBody>
      </p:sp>
    </p:spTree>
    <p:extLst>
      <p:ext uri="{BB962C8B-B14F-4D97-AF65-F5344CB8AC3E}">
        <p14:creationId xmlns:p14="http://schemas.microsoft.com/office/powerpoint/2010/main" val="111819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not needed for presentation purposes but offers an additional activity for community-based organizations, community members, family members, or district leaders to identify neighboring districts that are doing well for Black students. We know equitable participation in Dual Enrollment is possible because there are bright spots. </a:t>
            </a:r>
          </a:p>
          <a:p>
            <a:pPr marL="171450" indent="-171450">
              <a:buFont typeface="Arial"/>
              <a:buChar char="•"/>
            </a:pPr>
            <a:endParaRPr lang="en-US">
              <a:ea typeface="Calibri"/>
              <a:cs typeface="Calibri"/>
            </a:endParaRPr>
          </a:p>
          <a:p>
            <a:r>
              <a:rPr lang="en-US">
                <a:ea typeface="Calibri"/>
                <a:cs typeface="Calibri"/>
              </a:rPr>
              <a:t>Instructions:</a:t>
            </a:r>
          </a:p>
          <a:p>
            <a:pPr marL="171450" indent="-171450">
              <a:buFont typeface="Arial"/>
              <a:buChar char="•"/>
            </a:pPr>
            <a:r>
              <a:rPr lang="en-US">
                <a:ea typeface="Calibri"/>
                <a:cs typeface="Calibri"/>
              </a:rPr>
              <a:t>Navigate to the supplemental data table: </a:t>
            </a:r>
            <a:r>
              <a:rPr lang="en-US">
                <a:hlinkClick r:id="rId3"/>
              </a:rPr>
              <a:t>https://west.edtrust.org/wp-content/uploads/2017/11/EducationTrust_2022_DualEnrollment_Suppliment_BlackStudents.pdf</a:t>
            </a:r>
            <a:endParaRPr lang="en-US">
              <a:cs typeface="Calibri"/>
              <a:hlinkClick r:id="rId3"/>
            </a:endParaRPr>
          </a:p>
          <a:p>
            <a:pPr marL="171450" indent="-171450">
              <a:buFont typeface="Arial"/>
              <a:buChar char="•"/>
            </a:pPr>
            <a:r>
              <a:rPr lang="en-US">
                <a:ea typeface="Calibri" panose="020F0502020204030204"/>
                <a:cs typeface="Calibri" panose="020F0502020204030204"/>
              </a:rPr>
              <a:t>Identify neighboring CCDs in the table</a:t>
            </a:r>
          </a:p>
          <a:p>
            <a:pPr marL="171450" indent="-171450">
              <a:buFont typeface="Arial"/>
              <a:buChar char="•"/>
            </a:pPr>
            <a:r>
              <a:rPr lang="en-US">
                <a:ea typeface="Calibri" panose="020F0502020204030204"/>
                <a:cs typeface="Calibri" panose="020F0502020204030204"/>
              </a:rPr>
              <a:t>Note at least two neighboring CCDs that are designated "High Representation" under the Equity Rating column of the supplemental data table</a:t>
            </a:r>
          </a:p>
          <a:p>
            <a:pPr marL="171450" indent="-171450">
              <a:buFont typeface="Arial"/>
              <a:buChar char="•"/>
            </a:pPr>
            <a:r>
              <a:rPr lang="en-US">
                <a:ea typeface="Calibri" panose="020F0502020204030204"/>
                <a:cs typeface="Calibri" panose="020F0502020204030204"/>
              </a:rPr>
              <a:t>On this slide, add the name of the CCD, the percent under the "</a:t>
            </a:r>
            <a:r>
              <a:rPr lang="en-US"/>
              <a:t>What percentage of high school students in this CCD region are Black?" column, and the percent under the "What percentage of Dual Enrollment students in this CCD are Black?" Column in the corresponding places </a:t>
            </a:r>
            <a:endParaRPr lang="en-US">
              <a:ea typeface="Calibri" panose="020F0502020204030204"/>
              <a:cs typeface="Calibri" panose="020F0502020204030204"/>
            </a:endParaRPr>
          </a:p>
          <a:p>
            <a:endParaRPr lang="en-US"/>
          </a:p>
          <a:p>
            <a:r>
              <a:rPr lang="en-US"/>
              <a:t>It could be beneficial to reach out to these district leaders to understand their dual enrollment policies and practices to see how they might be used in your local context.</a:t>
            </a:r>
            <a:endParaRPr lang="en-US">
              <a:ea typeface="Calibri"/>
              <a:cs typeface="Calibri"/>
            </a:endParaRPr>
          </a:p>
          <a:p>
            <a:endParaRPr lang="en-US">
              <a:cs typeface="Calibri"/>
            </a:endParaRPr>
          </a:p>
          <a:p>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22</a:t>
            </a:fld>
            <a:endParaRPr lang="en-US"/>
          </a:p>
        </p:txBody>
      </p:sp>
    </p:spTree>
    <p:extLst>
      <p:ext uri="{BB962C8B-B14F-4D97-AF65-F5344CB8AC3E}">
        <p14:creationId xmlns:p14="http://schemas.microsoft.com/office/powerpoint/2010/main" val="2084652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not needed for presentation purposes but offers an additional activity for community-based organizations, community members, family members, or district leaders to identify neighboring districts that are doing well for Native American students. We know equitable participation in Dual Enrollment is possible because there are bright spots. </a:t>
            </a:r>
          </a:p>
          <a:p>
            <a:pPr marL="171450" indent="-171450">
              <a:buFont typeface="Arial,Sans-Serif"/>
              <a:buChar char="•"/>
            </a:pPr>
            <a:endParaRPr lang="en-US"/>
          </a:p>
          <a:p>
            <a:r>
              <a:rPr lang="en-US"/>
              <a:t>Instructions:</a:t>
            </a:r>
          </a:p>
          <a:p>
            <a:pPr marL="171450" indent="-171450">
              <a:buFont typeface="Arial,Sans-Serif"/>
              <a:buChar char="•"/>
            </a:pPr>
            <a:r>
              <a:rPr lang="en-US"/>
              <a:t>Navigate to the supplemental data table: </a:t>
            </a:r>
            <a:r>
              <a:rPr lang="en-US">
                <a:hlinkClick r:id="rId3"/>
              </a:rPr>
              <a:t>https://west.edtrust.org/wp-content/uploads/2017/11/EducationTrust_2022_DualEnrollment_Suppliment_NativeAmericanStudents.pdf</a:t>
            </a:r>
            <a:endParaRPr lang="en-US"/>
          </a:p>
          <a:p>
            <a:pPr marL="171450" indent="-171450">
              <a:buFont typeface="Arial,Sans-Serif"/>
              <a:buChar char="•"/>
            </a:pPr>
            <a:r>
              <a:rPr lang="en-US"/>
              <a:t>Identify neighboring CCDs in the table</a:t>
            </a:r>
          </a:p>
          <a:p>
            <a:pPr marL="171450" indent="-171450">
              <a:buFont typeface="Arial,Sans-Serif"/>
              <a:buChar char="•"/>
            </a:pPr>
            <a:r>
              <a:rPr lang="en-US"/>
              <a:t>Note at least two neighboring CCDs that are designated "High Representation" under the Equity Rating column of the supplemental data table</a:t>
            </a:r>
          </a:p>
          <a:p>
            <a:pPr marL="171450" indent="-171450">
              <a:buFont typeface="Arial,Sans-Serif"/>
              <a:buChar char="•"/>
            </a:pPr>
            <a:r>
              <a:rPr lang="en-US"/>
              <a:t>On this slide, add the name of the CCD, the percent under the "What percentage of high school students in this CCD region are Native American?" column, and the percent under the "What percentage of Dual Enrollment students in this CCD are Native American?" Column in the corresponding places </a:t>
            </a:r>
          </a:p>
          <a:p>
            <a:endParaRPr lang="en-US"/>
          </a:p>
          <a:p>
            <a:r>
              <a:rPr lang="en-US"/>
              <a:t>It could be beneficial to reach out to these district leaders to understand their dual enrollment policies and practices to see how they might be used in your local context.</a:t>
            </a:r>
            <a:endParaRPr lang="en-US">
              <a:ea typeface="Calibri"/>
              <a:cs typeface="Calibri"/>
            </a:endParaRPr>
          </a:p>
          <a:p>
            <a:endParaRPr lang="en-US">
              <a:cs typeface="Calibri"/>
            </a:endParaRPr>
          </a:p>
          <a:p>
            <a:endParaRPr lang="en-US">
              <a:ea typeface="Calibri"/>
              <a:cs typeface="Calibri"/>
            </a:endParaRPr>
          </a:p>
          <a:p>
            <a:r>
              <a:rPr lang="en-US">
                <a:cs typeface="Calibri"/>
              </a:rPr>
              <a:t>-Direct district to contact neighboring dual enrollment program leaders to identify what they're doing (best practices etc.)</a:t>
            </a:r>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23</a:t>
            </a:fld>
            <a:endParaRPr lang="en-US"/>
          </a:p>
        </p:txBody>
      </p:sp>
    </p:spTree>
    <p:extLst>
      <p:ext uri="{BB962C8B-B14F-4D97-AF65-F5344CB8AC3E}">
        <p14:creationId xmlns:p14="http://schemas.microsoft.com/office/powerpoint/2010/main" val="3868372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not needed for presentation purposes but offers an additional activity for community-based organizations, community members, family members, or district leaders to identify neighboring districts that are doing well for Latinx students. We know equitable participation in Dual Enrollment is possible because there are bright spots. </a:t>
            </a:r>
          </a:p>
          <a:p>
            <a:pPr marL="171450" indent="-171450">
              <a:buFont typeface="Arial,Sans-Serif"/>
              <a:buChar char="•"/>
            </a:pPr>
            <a:endParaRPr lang="en-US"/>
          </a:p>
          <a:p>
            <a:r>
              <a:rPr lang="en-US"/>
              <a:t>Instructions:</a:t>
            </a:r>
          </a:p>
          <a:p>
            <a:pPr marL="171450" indent="-171450">
              <a:buFont typeface="Arial,Sans-Serif"/>
              <a:buChar char="•"/>
            </a:pPr>
            <a:r>
              <a:rPr lang="en-US"/>
              <a:t>Navigate to the supplemental data table: </a:t>
            </a:r>
            <a:r>
              <a:rPr lang="en-US">
                <a:hlinkClick r:id="rId3"/>
              </a:rPr>
              <a:t>https://west.edtrust.org/wp-content/uploads/2017/11/EducationTrust_2022_DualEnrollment_Suppliment_LatinxStudents.pdf</a:t>
            </a:r>
            <a:endParaRPr lang="en-US">
              <a:cs typeface="Calibri"/>
            </a:endParaRPr>
          </a:p>
          <a:p>
            <a:pPr marL="171450" indent="-171450">
              <a:buFont typeface="Arial,Sans-Serif"/>
              <a:buChar char="•"/>
            </a:pPr>
            <a:r>
              <a:rPr lang="en-US"/>
              <a:t>Identify neighboring CCDs in the table</a:t>
            </a:r>
          </a:p>
          <a:p>
            <a:pPr marL="171450" indent="-171450">
              <a:buFont typeface="Arial,Sans-Serif"/>
              <a:buChar char="•"/>
            </a:pPr>
            <a:r>
              <a:rPr lang="en-US"/>
              <a:t>Note at least two neighboring CCDs that are designated "High Representation" under the Equity Rating column of the supplemental data table</a:t>
            </a:r>
          </a:p>
          <a:p>
            <a:pPr marL="171450" indent="-171450">
              <a:buFont typeface="Arial,Sans-Serif"/>
              <a:buChar char="•"/>
            </a:pPr>
            <a:r>
              <a:rPr lang="en-US"/>
              <a:t>On this slide, add the name of the CCD, the percent under the "What percentage of high school students in this CCD region are Latinx?" column, and the percent under the "What percentage of Dual Enrollment students in this CCD is Latinx?" Column in the corresponding places </a:t>
            </a:r>
            <a:endParaRPr lang="en-US">
              <a:ea typeface="Calibri"/>
              <a:cs typeface="Calibri"/>
            </a:endParaRPr>
          </a:p>
          <a:p>
            <a:endParaRPr lang="en-US"/>
          </a:p>
          <a:p>
            <a:r>
              <a:rPr lang="en-US"/>
              <a:t>It could be beneficial to reach out to these district leaders to understand their dual enrollment policies and practices to see how they might be used in your local context. Although CCDs across our state do a better job at serving Latinx students in dual enrollment, here </a:t>
            </a:r>
            <a:r>
              <a:rPr lang="en-US">
                <a:cs typeface="Calibri"/>
              </a:rPr>
              <a:t>we still see that districts have work to do in improving low and moderate representation.</a:t>
            </a:r>
          </a:p>
        </p:txBody>
      </p:sp>
      <p:sp>
        <p:nvSpPr>
          <p:cNvPr id="4" name="Slide Number Placeholder 3"/>
          <p:cNvSpPr>
            <a:spLocks noGrp="1"/>
          </p:cNvSpPr>
          <p:nvPr>
            <p:ph type="sldNum" sz="quarter" idx="5"/>
          </p:nvPr>
        </p:nvSpPr>
        <p:spPr/>
        <p:txBody>
          <a:bodyPr/>
          <a:lstStyle/>
          <a:p>
            <a:fld id="{51B41E52-337C-8245-8415-FFD7E973F7CA}" type="slidenum">
              <a:rPr lang="en-US" smtClean="0"/>
              <a:t>24</a:t>
            </a:fld>
            <a:endParaRPr lang="en-US"/>
          </a:p>
        </p:txBody>
      </p:sp>
    </p:spTree>
    <p:extLst>
      <p:ext uri="{BB962C8B-B14F-4D97-AF65-F5344CB8AC3E}">
        <p14:creationId xmlns:p14="http://schemas.microsoft.com/office/powerpoint/2010/main" val="1927781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Education Trust-West's dual enrollment roadmap, there are four areas of recommendations to support K12 and HE leaders in building and improving their pipelines into dual enrolment: </a:t>
            </a:r>
          </a:p>
          <a:p>
            <a:endParaRPr lang="en-US"/>
          </a:p>
          <a:p>
            <a:r>
              <a:rPr lang="en-US"/>
              <a:t>Those areas are:</a:t>
            </a:r>
          </a:p>
          <a:p>
            <a:pPr marL="171450" indent="-171450">
              <a:buFont typeface="Arial,Sans-Serif"/>
              <a:buChar char="•"/>
            </a:pPr>
            <a:r>
              <a:rPr lang="en-US">
                <a:cs typeface="Calibri"/>
              </a:rPr>
              <a:t>Defining a vision to guide the strategic and equitable expansion of dual enrollment</a:t>
            </a:r>
            <a:endParaRPr lang="en-US"/>
          </a:p>
          <a:p>
            <a:pPr marL="171450" indent="-171450">
              <a:buFont typeface="Arial,Sans-Serif"/>
              <a:buChar char="•"/>
            </a:pPr>
            <a:r>
              <a:rPr lang="en-US"/>
              <a:t>Establishing dual enrollment goals and engaging in data collection and evaluation </a:t>
            </a:r>
            <a:endParaRPr lang="en-US">
              <a:cs typeface="Calibri"/>
            </a:endParaRPr>
          </a:p>
          <a:p>
            <a:pPr marL="171450" indent="-171450">
              <a:buFont typeface="Arial,Sans-Serif"/>
              <a:buChar char="•"/>
            </a:pPr>
            <a:r>
              <a:rPr lang="en-US"/>
              <a:t>Strengthening existing DE partnerships and engaging in new ones, with resources directed to ensure equitable expansion and </a:t>
            </a:r>
          </a:p>
          <a:p>
            <a:pPr marL="171450" indent="-171450">
              <a:buFont typeface="Arial,Sans-Serif"/>
              <a:buChar char="•"/>
            </a:pPr>
            <a:r>
              <a:rPr lang="en-US"/>
              <a:t>Implementing focused recruitment strategies to drive participation and success of students underrepresented in dual enrollment</a:t>
            </a:r>
          </a:p>
          <a:p>
            <a:pPr>
              <a:lnSpc>
                <a:spcPct val="107000"/>
              </a:lnSpc>
              <a:spcAft>
                <a:spcPts val="800"/>
              </a:spcAft>
            </a:pPr>
            <a:endParaRPr lang="en-US"/>
          </a:p>
          <a:p>
            <a:pPr>
              <a:lnSpc>
                <a:spcPct val="107000"/>
              </a:lnSpc>
              <a:spcAft>
                <a:spcPts val="800"/>
              </a:spcAft>
            </a:pPr>
            <a:r>
              <a:rPr lang="en-US"/>
              <a:t>We will further dive into each area with specific recommendations. For [INSERT CCD Name], we know that our priority student populations are: Black, Latinx, and/or Native American students [explicitly state which student populations your CCD can seek to improve participation and success, i.e., findings from data on slides 15-20]</a:t>
            </a:r>
            <a:endParaRPr lang="en-US">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26</a:t>
            </a:fld>
            <a:endParaRPr lang="en-US"/>
          </a:p>
        </p:txBody>
      </p:sp>
    </p:spTree>
    <p:extLst>
      <p:ext uri="{BB962C8B-B14F-4D97-AF65-F5344CB8AC3E}">
        <p14:creationId xmlns:p14="http://schemas.microsoft.com/office/powerpoint/2010/main" val="266652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a:solidFill>
                <a:srgbClr val="000000"/>
              </a:solidFill>
              <a:latin typeface="Museo Slab 500"/>
              <a:ea typeface="MS PGothic"/>
              <a:cs typeface="Calibri"/>
            </a:endParaRPr>
          </a:p>
          <a:p>
            <a:pPr defTabSz="933237">
              <a:defRPr/>
            </a:pPr>
            <a:r>
              <a:rPr lang="en-US"/>
              <a:t>We recommend for Community College District Chancellors, K-12 District Superintendents, and their Governing Boards to: </a:t>
            </a:r>
            <a:endParaRPr lang="en-US">
              <a:cs typeface="Calibri"/>
            </a:endParaRPr>
          </a:p>
          <a:p>
            <a:pPr marL="171450" indent="-171450" defTabSz="933237">
              <a:buFont typeface="Arial"/>
              <a:buChar char="•"/>
              <a:defRPr/>
            </a:pPr>
            <a:r>
              <a:rPr lang="en-US">
                <a:solidFill>
                  <a:srgbClr val="000000"/>
                </a:solidFill>
                <a:latin typeface="Calibri"/>
                <a:ea typeface="MS PGothic"/>
                <a:cs typeface="Calibri"/>
              </a:rPr>
              <a:t>Incorporate dual enrollment into student success goals and initiatives that already exist, especially those that target students traditionally at the margins</a:t>
            </a:r>
          </a:p>
          <a:p>
            <a:pPr marL="171450" indent="-171450" defTabSz="933237">
              <a:buFont typeface="Arial"/>
              <a:buChar char="•"/>
              <a:defRPr/>
            </a:pPr>
            <a:r>
              <a:rPr lang="en-US">
                <a:solidFill>
                  <a:srgbClr val="000000"/>
                </a:solidFill>
                <a:latin typeface="Calibri"/>
                <a:ea typeface="MS PGothic"/>
                <a:cs typeface="Calibri"/>
              </a:rPr>
              <a:t>For K-12 Leaders, this may look like incorporating dual enrollment equity strategies into LCAPs and thinking about dual enrollment as a means for students to engage in credit recovery</a:t>
            </a:r>
          </a:p>
          <a:p>
            <a:pPr marL="171450" indent="-171450" defTabSz="933237">
              <a:buFont typeface="Arial"/>
              <a:buChar char="•"/>
              <a:defRPr/>
            </a:pPr>
            <a:r>
              <a:rPr lang="en-US">
                <a:solidFill>
                  <a:srgbClr val="000000"/>
                </a:solidFill>
                <a:latin typeface="Calibri"/>
                <a:ea typeface="MS PGothic"/>
                <a:cs typeface="Calibri"/>
              </a:rPr>
              <a:t>This might also show up in items such as Vision for Success, Student Equity and Achievement Plan, Master Plan, and Guided Pathways</a:t>
            </a:r>
          </a:p>
          <a:p>
            <a:pPr defTabSz="933237">
              <a:defRPr/>
            </a:pPr>
            <a:endParaRPr lang="en-US">
              <a:solidFill>
                <a:srgbClr val="000000"/>
              </a:solidFill>
              <a:latin typeface="Museo Slab 500"/>
              <a:ea typeface="MS PGothic"/>
              <a:cs typeface="Calibri"/>
            </a:endParaRPr>
          </a:p>
          <a:p>
            <a:endParaRPr lang="en-US"/>
          </a:p>
        </p:txBody>
      </p:sp>
      <p:sp>
        <p:nvSpPr>
          <p:cNvPr id="4" name="Slide Number Placeholder 3"/>
          <p:cNvSpPr>
            <a:spLocks noGrp="1"/>
          </p:cNvSpPr>
          <p:nvPr>
            <p:ph type="sldNum" sz="quarter" idx="5"/>
          </p:nvPr>
        </p:nvSpPr>
        <p:spPr/>
        <p:txBody>
          <a:bodyPr/>
          <a:lstStyle/>
          <a:p>
            <a:fld id="{51B41E52-337C-8245-8415-FFD7E973F7CA}" type="slidenum">
              <a:rPr lang="en-US" smtClean="0"/>
              <a:t>27</a:t>
            </a:fld>
            <a:endParaRPr lang="en-US"/>
          </a:p>
        </p:txBody>
      </p:sp>
    </p:spTree>
    <p:extLst>
      <p:ext uri="{BB962C8B-B14F-4D97-AF65-F5344CB8AC3E}">
        <p14:creationId xmlns:p14="http://schemas.microsoft.com/office/powerpoint/2010/main" val="1344024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a:t>We recommend for Community College District Chancellors, K-12 District Superintendents, and their Governing Boards to: </a:t>
            </a:r>
            <a:endParaRPr lang="en-US"/>
          </a:p>
          <a:p>
            <a:pPr marL="285750" indent="-285750">
              <a:lnSpc>
                <a:spcPct val="107000"/>
              </a:lnSpc>
              <a:spcAft>
                <a:spcPts val="800"/>
              </a:spcAft>
              <a:buFont typeface="Arial,Sans-Serif"/>
              <a:buChar char="•"/>
            </a:pPr>
            <a:r>
              <a:rPr lang="en-US"/>
              <a:t>First and foremost, set local dual enrollment goals that focus on eliminating racial equity gaps in participation. </a:t>
            </a:r>
            <a:endParaRPr lang="en-US">
              <a:cs typeface="Calibri"/>
            </a:endParaRPr>
          </a:p>
          <a:p>
            <a:pPr marL="285750" indent="-285750">
              <a:lnSpc>
                <a:spcPct val="107000"/>
              </a:lnSpc>
              <a:spcAft>
                <a:spcPts val="800"/>
              </a:spcAft>
              <a:buFont typeface="Arial,Sans-Serif"/>
              <a:buChar char="•"/>
            </a:pPr>
            <a:r>
              <a:rPr lang="en-US"/>
              <a:t>Those Goals should be informed by local data and be: Quantifiable, Timebound, Specific </a:t>
            </a:r>
            <a:r>
              <a:rPr lang="en-US" i="1"/>
              <a:t>(e.g. using disaggregated data to set goals for each racial and ethnic student group) </a:t>
            </a:r>
            <a:r>
              <a:rPr lang="en-US"/>
              <a:t>and include input from stakeholders.</a:t>
            </a:r>
            <a:endParaRPr lang="en-US">
              <a:cs typeface="Calibri"/>
            </a:endParaRPr>
          </a:p>
          <a:p>
            <a:pPr marL="285750" indent="-285750">
              <a:lnSpc>
                <a:spcPct val="107000"/>
              </a:lnSpc>
              <a:spcAft>
                <a:spcPts val="800"/>
              </a:spcAft>
              <a:buFont typeface="Arial,Sans-Serif"/>
              <a:buChar char="•"/>
            </a:pPr>
            <a:r>
              <a:rPr lang="en-US"/>
              <a:t>There should be data sharing agreements established for improving and standardizing data around student access, persistence, and success. </a:t>
            </a:r>
            <a:endParaRPr lang="en-US">
              <a:cs typeface="Calibri"/>
            </a:endParaRPr>
          </a:p>
          <a:p>
            <a:pPr marL="285750" indent="-285750">
              <a:lnSpc>
                <a:spcPct val="107000"/>
              </a:lnSpc>
              <a:spcAft>
                <a:spcPts val="800"/>
              </a:spcAft>
              <a:buFont typeface="Arial,Sans-Serif"/>
              <a:buChar char="•"/>
            </a:pPr>
            <a:r>
              <a:rPr lang="en-US"/>
              <a:t>Data shouldn't be collected just for the sake of data collection, it should be evaluated and used to inform resource planning such as yearly budgeting and teaching practices. </a:t>
            </a:r>
            <a:endParaRPr lang="en-US">
              <a:cs typeface="Calibri"/>
            </a:endParaRPr>
          </a:p>
          <a:p>
            <a:pPr marL="285750" indent="-285750">
              <a:lnSpc>
                <a:spcPct val="107000"/>
              </a:lnSpc>
              <a:spcAft>
                <a:spcPts val="800"/>
              </a:spcAft>
              <a:buFont typeface="Arial,Sans-Serif"/>
              <a:buChar char="•"/>
            </a:pPr>
            <a:r>
              <a:rPr lang="en-US"/>
              <a:t>Additionally, it's important to intentionally track and publicly report the ongoing dual enrollment data and progress towards meeting district goals. </a:t>
            </a:r>
            <a:endParaRPr lang="en-US">
              <a:cs typeface="Calibri"/>
            </a:endParaRPr>
          </a:p>
          <a:p>
            <a:pPr marL="285750" indent="-285750">
              <a:lnSpc>
                <a:spcPct val="107000"/>
              </a:lnSpc>
              <a:spcAft>
                <a:spcPts val="800"/>
              </a:spcAft>
              <a:buFont typeface="Arial,Sans-Serif"/>
              <a:buChar char="•"/>
            </a:pPr>
            <a:r>
              <a:rPr lang="en-US"/>
              <a:t>It’s worthwhile to learn from the campuses that are most equitably serving their students of color in order to disseminate any promising practices that could support other partnerships in doing the same.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28</a:t>
            </a:fld>
            <a:endParaRPr lang="en-US"/>
          </a:p>
        </p:txBody>
      </p:sp>
    </p:spTree>
    <p:extLst>
      <p:ext uri="{BB962C8B-B14F-4D97-AF65-F5344CB8AC3E}">
        <p14:creationId xmlns:p14="http://schemas.microsoft.com/office/powerpoint/2010/main" val="580948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a:t>These recommendations are directed at Community College District Chancellors, K-12 District Superintendents, and their Governing Boards. They should: </a:t>
            </a:r>
            <a:endParaRPr lang="en-US"/>
          </a:p>
          <a:p>
            <a:pPr>
              <a:lnSpc>
                <a:spcPct val="107000"/>
              </a:lnSpc>
              <a:spcAft>
                <a:spcPts val="800"/>
              </a:spcAft>
            </a:pPr>
            <a:endParaRPr lang="en-US"/>
          </a:p>
          <a:p>
            <a:pPr marL="285750" indent="-285750">
              <a:lnSpc>
                <a:spcPct val="107000"/>
              </a:lnSpc>
              <a:spcAft>
                <a:spcPts val="800"/>
              </a:spcAft>
              <a:buFont typeface="Arial,Sans-Serif"/>
              <a:buChar char="•"/>
            </a:pPr>
            <a:r>
              <a:rPr lang="en-US"/>
              <a:t>Make joint commitments to establish or increase dual enrollment opportunities for every high school student in their district, prioritizing underserved student groups. </a:t>
            </a:r>
            <a:r>
              <a:rPr lang="en-US" i="1"/>
              <a:t>(one way we’ve seen this demonstrated is that In the last year, the Los Angeles Unified School District Board of Education, and most recently the Fresno Unified Board of Trustees both passed resolutions to aim for equitable expansion of dual enrollment)</a:t>
            </a:r>
            <a:endParaRPr lang="en-US"/>
          </a:p>
          <a:p>
            <a:pPr marL="285750" indent="-285750">
              <a:lnSpc>
                <a:spcPct val="107000"/>
              </a:lnSpc>
              <a:spcAft>
                <a:spcPts val="800"/>
              </a:spcAft>
              <a:buFont typeface="Arial,Sans-Serif"/>
              <a:buChar char="•"/>
            </a:pPr>
            <a:r>
              <a:rPr lang="en-US"/>
              <a:t>Leaders should also increase the number of CCAPs and MOUs with partnering schools and colleges to increase the opportunity for students to participate in high-quality, transfer-level college courses.</a:t>
            </a:r>
          </a:p>
          <a:p>
            <a:pPr marL="285750" indent="-285750">
              <a:lnSpc>
                <a:spcPct val="107000"/>
              </a:lnSpc>
              <a:spcAft>
                <a:spcPts val="800"/>
              </a:spcAft>
              <a:buFont typeface="Arial,Sans-Serif"/>
              <a:buChar char="•"/>
            </a:pPr>
            <a:r>
              <a:rPr lang="en-US"/>
              <a:t>For districts that don't yet have CCAP agreements in place, the state has recently made a multi-million investment in a grant program to support school districts and community colleges in new partnerships.</a:t>
            </a:r>
          </a:p>
          <a:p>
            <a:pPr marL="285750" indent="-285750">
              <a:lnSpc>
                <a:spcPct val="107000"/>
              </a:lnSpc>
              <a:spcAft>
                <a:spcPts val="800"/>
              </a:spcAft>
              <a:buFont typeface="Arial,Sans-Serif"/>
              <a:buChar char="•"/>
            </a:pPr>
            <a:r>
              <a:rPr lang="en-US"/>
              <a:t>For existing partnerships, they should strive to expand the number of dual enrollment courses offered to increase spots. </a:t>
            </a:r>
          </a:p>
          <a:p>
            <a:pPr marL="285750" indent="-285750">
              <a:lnSpc>
                <a:spcPct val="107000"/>
              </a:lnSpc>
              <a:spcAft>
                <a:spcPts val="800"/>
              </a:spcAft>
              <a:buFont typeface="Arial,Sans-Serif"/>
              <a:buChar char="•"/>
            </a:pPr>
            <a:r>
              <a:rPr lang="en-US"/>
              <a:t>When considering how or where to increase partnerships between schools and community colleges in the district: High schools with fewer financial resources and those serving a higher number of underserved students should be prioritized. </a:t>
            </a:r>
          </a:p>
          <a:p>
            <a:pPr marL="285750" indent="-285750">
              <a:lnSpc>
                <a:spcPct val="107000"/>
              </a:lnSpc>
              <a:spcAft>
                <a:spcPts val="800"/>
              </a:spcAft>
              <a:buFont typeface="Arial,Sans-Serif"/>
              <a:buChar char="•"/>
            </a:pPr>
            <a:r>
              <a:rPr lang="en-US"/>
              <a:t>And lastly, processes should be implemented to collaborate within and across segments to identify and combine funding streams for a dedicated dual enrollment operating budget.  (one example of this between high schools that we’ve learned about was from 3 neighboring high schools, which shared the costs of hiring a designated dual enrollment community college counselor to increase support at each of their high school sites)</a:t>
            </a:r>
          </a:p>
        </p:txBody>
      </p:sp>
      <p:sp>
        <p:nvSpPr>
          <p:cNvPr id="4" name="Slide Number Placeholder 3"/>
          <p:cNvSpPr>
            <a:spLocks noGrp="1"/>
          </p:cNvSpPr>
          <p:nvPr>
            <p:ph type="sldNum" sz="quarter" idx="5"/>
          </p:nvPr>
        </p:nvSpPr>
        <p:spPr/>
        <p:txBody>
          <a:bodyPr/>
          <a:lstStyle/>
          <a:p>
            <a:fld id="{51B41E52-337C-8245-8415-FFD7E973F7CA}" type="slidenum">
              <a:rPr lang="en-US" smtClean="0"/>
              <a:t>29</a:t>
            </a:fld>
            <a:endParaRPr lang="en-US"/>
          </a:p>
        </p:txBody>
      </p:sp>
    </p:spTree>
    <p:extLst>
      <p:ext uri="{BB962C8B-B14F-4D97-AF65-F5344CB8AC3E}">
        <p14:creationId xmlns:p14="http://schemas.microsoft.com/office/powerpoint/2010/main" val="4072828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a:t>On the high school campus, K-12 Principals and Staff should: </a:t>
            </a:r>
            <a:endParaRPr lang="en-US"/>
          </a:p>
          <a:p>
            <a:pPr>
              <a:lnSpc>
                <a:spcPct val="107000"/>
              </a:lnSpc>
              <a:spcAft>
                <a:spcPts val="800"/>
              </a:spcAft>
            </a:pPr>
            <a:endParaRPr lang="en-US"/>
          </a:p>
          <a:p>
            <a:pPr marL="285750" indent="-285750">
              <a:lnSpc>
                <a:spcPct val="107000"/>
              </a:lnSpc>
              <a:spcAft>
                <a:spcPts val="800"/>
              </a:spcAft>
              <a:buFont typeface="Arial,Sans-Serif"/>
              <a:buChar char="•"/>
            </a:pPr>
            <a:r>
              <a:rPr lang="en-US"/>
              <a:t>Encourage all students to participate in dual enrollment courses and remove barriers to enrollment. (It’s important to note that there is some confusion in the field, but GPA alone cannot be used to restrict enrollment)</a:t>
            </a:r>
          </a:p>
          <a:p>
            <a:pPr marL="285750" indent="-285750">
              <a:lnSpc>
                <a:spcPct val="107000"/>
              </a:lnSpc>
              <a:spcAft>
                <a:spcPts val="800"/>
              </a:spcAft>
              <a:buFont typeface="Arial,Sans-Serif"/>
              <a:buChar char="•"/>
            </a:pPr>
            <a:r>
              <a:rPr lang="en-US"/>
              <a:t>Dual enrollment should be leveraged as a success strategy. This can look like Prioritizing dual enrollment offerings for students who may need to enroll in an additional semester or school year to recover credits lost due to the academic impact of the pandemic. </a:t>
            </a:r>
          </a:p>
          <a:p>
            <a:pPr marL="285750" indent="-285750">
              <a:lnSpc>
                <a:spcPct val="107000"/>
              </a:lnSpc>
              <a:spcAft>
                <a:spcPts val="800"/>
              </a:spcAft>
              <a:buFont typeface="Arial,Sans-Serif"/>
              <a:buChar char="•"/>
            </a:pPr>
            <a:r>
              <a:rPr lang="en-US"/>
              <a:t>It can also utilize dual enrollment completion to meet the California School Dashboard’s College and Career Indicator (CCI) college and career readiness measures. </a:t>
            </a:r>
            <a:r>
              <a:rPr lang="en-US" i="1"/>
              <a:t>(For example, Corona Norco Unified School District identifies students who are not on track to being college and career ready and places them with support into dual enrollment coursework to ensure they meet CCI goals).</a:t>
            </a:r>
            <a:endParaRPr lang="en-US"/>
          </a:p>
          <a:p>
            <a:pPr marL="285750" indent="-285750">
              <a:lnSpc>
                <a:spcPct val="107000"/>
              </a:lnSpc>
              <a:spcAft>
                <a:spcPts val="800"/>
              </a:spcAft>
              <a:buFont typeface="Arial,Sans-Serif"/>
              <a:buChar char="•"/>
            </a:pPr>
            <a:r>
              <a:rPr lang="en-US"/>
              <a:t>Improving awareness is necessary and can be achieved through regular and tailored communication with students and families about dual enrollment opportunities and benefits should be established (it’s especially important to do this in students’ and families’ preferred language and mediums). </a:t>
            </a:r>
          </a:p>
          <a:p>
            <a:pPr>
              <a:lnSpc>
                <a:spcPct val="107000"/>
              </a:lnSpc>
              <a:spcAft>
                <a:spcPts val="800"/>
              </a:spcAft>
            </a:pPr>
            <a:endParaRPr lang="en-US"/>
          </a:p>
          <a:p>
            <a:pPr>
              <a:lnSpc>
                <a:spcPct val="107000"/>
              </a:lnSpc>
              <a:spcAft>
                <a:spcPts val="800"/>
              </a:spcAft>
            </a:pPr>
            <a:r>
              <a:rPr lang="en-US" b="1"/>
              <a:t>To complement these efforts, Partnering Community College Presidents and Department Leads should: </a:t>
            </a:r>
            <a:endParaRPr lang="en-US"/>
          </a:p>
          <a:p>
            <a:pPr marL="285750" indent="-285750">
              <a:lnSpc>
                <a:spcPct val="107000"/>
              </a:lnSpc>
              <a:spcAft>
                <a:spcPts val="800"/>
              </a:spcAft>
              <a:buFont typeface="Arial,Sans-Serif"/>
              <a:buChar char="•"/>
            </a:pPr>
            <a:r>
              <a:rPr lang="en-US"/>
              <a:t>Include dual enrollment opportunities in campus outreach programming and collaborate with other college and high school service programs to increase dual enrollment awareness and recruitment. Some ways to do that is to partner with programs like (e.g., Umoja, Puente, EOPS, and HS counterparts through Cal-Soap, AVID, and high school college centers). </a:t>
            </a:r>
          </a:p>
          <a:p>
            <a:pPr marL="285750" indent="-285750">
              <a:lnSpc>
                <a:spcPct val="107000"/>
              </a:lnSpc>
              <a:spcAft>
                <a:spcPts val="800"/>
              </a:spcAft>
              <a:buFont typeface="Arial,Sans-Serif"/>
              <a:buChar char="•"/>
            </a:pPr>
            <a:r>
              <a:rPr lang="en-US"/>
              <a:t>Administrative hurdles can pose challenges for students wanting to enroll in dual enrollment classes, and creating a robust set of orientation resources to support students new to dual enrollment can help to ease that </a:t>
            </a:r>
          </a:p>
          <a:p>
            <a:pPr marL="285750" indent="-285750">
              <a:lnSpc>
                <a:spcPct val="107000"/>
              </a:lnSpc>
              <a:spcAft>
                <a:spcPts val="800"/>
              </a:spcAft>
              <a:buFont typeface="Arial,Sans-Serif"/>
              <a:buChar char="•"/>
            </a:pPr>
            <a:r>
              <a:rPr lang="en-US"/>
              <a:t>There should be a designating of a dual enrollment liaison or team to partner with K-12 district</a:t>
            </a:r>
          </a:p>
        </p:txBody>
      </p:sp>
      <p:sp>
        <p:nvSpPr>
          <p:cNvPr id="4" name="Slide Number Placeholder 3"/>
          <p:cNvSpPr>
            <a:spLocks noGrp="1"/>
          </p:cNvSpPr>
          <p:nvPr>
            <p:ph type="sldNum" sz="quarter" idx="5"/>
          </p:nvPr>
        </p:nvSpPr>
        <p:spPr/>
        <p:txBody>
          <a:bodyPr/>
          <a:lstStyle/>
          <a:p>
            <a:fld id="{51B41E52-337C-8245-8415-FFD7E973F7CA}" type="slidenum">
              <a:rPr lang="en-US" smtClean="0"/>
              <a:t>30</a:t>
            </a:fld>
            <a:endParaRPr lang="en-US"/>
          </a:p>
        </p:txBody>
      </p:sp>
    </p:spTree>
    <p:extLst>
      <p:ext uri="{BB962C8B-B14F-4D97-AF65-F5344CB8AC3E}">
        <p14:creationId xmlns:p14="http://schemas.microsoft.com/office/powerpoint/2010/main" val="1642452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Delete [insert] portions and add your info</a:t>
            </a:r>
            <a:endParaRPr lang="en-US"/>
          </a:p>
          <a:p>
            <a:endParaRPr lang="en-US"/>
          </a:p>
          <a:p>
            <a:r>
              <a:rPr lang="en-US"/>
              <a:t>ETW DE Resources:</a:t>
            </a:r>
            <a:endParaRPr lang="en-US">
              <a:ea typeface="Calibri" panose="020F0502020204030204"/>
              <a:cs typeface="Calibri" panose="020F0502020204030204"/>
            </a:endParaRPr>
          </a:p>
          <a:p>
            <a:pPr marL="171450" indent="-171450">
              <a:buFont typeface="Arial,Sans-Serif"/>
              <a:buChar char="•"/>
            </a:pPr>
            <a:r>
              <a:rPr lang="en-US"/>
              <a:t>Landing page: </a:t>
            </a:r>
            <a:r>
              <a:rPr lang="en-US">
                <a:hlinkClick r:id="rId3"/>
              </a:rPr>
              <a:t>https://west.edtrust.org/resource/jumpstart-setting-goals-to-drive-equitable-dual-enrollment-participation-in-californias-community-colleges/</a:t>
            </a:r>
            <a:endParaRPr lang="en-US"/>
          </a:p>
          <a:p>
            <a:pPr marL="171450" indent="-171450">
              <a:buFont typeface="Arial,Sans-Serif"/>
              <a:buChar char="•"/>
            </a:pPr>
            <a:r>
              <a:rPr lang="en-US"/>
              <a:t>Report: </a:t>
            </a:r>
            <a:r>
              <a:rPr lang="en-US">
                <a:hlinkClick r:id="rId4"/>
              </a:rPr>
              <a:t>https://west.edtrust.org/wp-content/uploads/2017/11/EducationTrust_2022_DualEnrollmentUPDATE_Web.pdf</a:t>
            </a:r>
            <a:endParaRPr lang="en-US">
              <a:cs typeface="Calibri"/>
              <a:hlinkClick r:id="rId4"/>
            </a:endParaRPr>
          </a:p>
          <a:p>
            <a:pPr marL="171450" indent="-171450">
              <a:buFont typeface="Arial,Sans-Serif"/>
              <a:buChar char="•"/>
            </a:pPr>
            <a:r>
              <a:rPr lang="en-US"/>
              <a:t>Supplemental data – scroll down to "In depth data from the report" and click for supplemental data for each student group: </a:t>
            </a:r>
            <a:r>
              <a:rPr lang="en-US">
                <a:hlinkClick r:id="rId3"/>
              </a:rPr>
              <a:t>https://west.edtrust.org/resource/jumpstart-setting-goals-to-drive-equitable-dual-enrollment-participation-in-californias-community-colleges/</a:t>
            </a:r>
            <a:endParaRPr lang="en-US"/>
          </a:p>
          <a:p>
            <a:pPr marL="171450" indent="-171450">
              <a:buFont typeface="Arial,Sans-Serif"/>
              <a:buChar char="•"/>
            </a:pPr>
            <a:r>
              <a:rPr lang="en-US"/>
              <a:t>Tool: </a:t>
            </a:r>
            <a:r>
              <a:rPr lang="en-US">
                <a:hlinkClick r:id="rId5"/>
              </a:rPr>
              <a:t>https://west.edtrust.org/resource/jumpstart-mapping-racial-equity-in-californias-community-college-dual-enrollment/</a:t>
            </a:r>
            <a:endParaRPr lang="en-US"/>
          </a:p>
          <a:p>
            <a:pPr marL="171450" indent="-171450">
              <a:buFont typeface="Arial,Sans-Serif"/>
              <a:buChar char="•"/>
            </a:pPr>
            <a:r>
              <a:rPr lang="en-US"/>
              <a:t>Blog: </a:t>
            </a:r>
            <a:r>
              <a:rPr lang="en-US">
                <a:hlinkClick r:id="rId6"/>
              </a:rPr>
              <a:t>https://west.edtrust.org/charting-a-new-path-forward-on-dual-enrollment-access/</a:t>
            </a:r>
            <a:endParaRPr lang="en-US">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31</a:t>
            </a:fld>
            <a:endParaRPr lang="en-US"/>
          </a:p>
        </p:txBody>
      </p:sp>
    </p:spTree>
    <p:extLst>
      <p:ext uri="{BB962C8B-B14F-4D97-AF65-F5344CB8AC3E}">
        <p14:creationId xmlns:p14="http://schemas.microsoft.com/office/powerpoint/2010/main" val="232540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Share that five components will be reviewed:</a:t>
            </a:r>
          </a:p>
          <a:p>
            <a:pPr marL="171450" indent="-171450">
              <a:buFont typeface="Arial" panose="020B0604020202020204" pitchFamily="34" charset="0"/>
              <a:buChar char="•"/>
            </a:pPr>
            <a:r>
              <a:rPr lang="en-US">
                <a:cs typeface="Calibri"/>
              </a:rPr>
              <a:t>We will go through an overview of dual enrollment—what it is and what the benefits are</a:t>
            </a:r>
          </a:p>
          <a:p>
            <a:pPr marL="171450" indent="-171450">
              <a:buFont typeface="Arial" panose="020B0604020202020204" pitchFamily="34" charset="0"/>
              <a:buChar char="•"/>
            </a:pPr>
            <a:r>
              <a:rPr lang="en-US">
                <a:cs typeface="Calibri"/>
              </a:rPr>
              <a:t>Then, we will explore </a:t>
            </a:r>
            <a:r>
              <a:rPr lang="en-US"/>
              <a:t>racial equity gaps in dual enrollment participation and the potential to leverage dual enrollment access strategies to close those gaps</a:t>
            </a:r>
            <a:endParaRPr lang="en-US">
              <a:cs typeface="Calibri"/>
            </a:endParaRPr>
          </a:p>
          <a:p>
            <a:pPr marL="171450" indent="-171450">
              <a:buFont typeface="Arial" panose="020B0604020202020204" pitchFamily="34" charset="0"/>
              <a:buChar char="•"/>
            </a:pPr>
            <a:r>
              <a:rPr lang="en-US">
                <a:cs typeface="Calibri"/>
              </a:rPr>
              <a:t>We will then discuss the importance of goal setting to close equity gaps</a:t>
            </a:r>
          </a:p>
          <a:p>
            <a:pPr marL="171450" indent="-171450">
              <a:buFont typeface="Arial" panose="020B0604020202020204" pitchFamily="34" charset="0"/>
              <a:buChar char="•"/>
            </a:pPr>
            <a:r>
              <a:rPr lang="en-US">
                <a:cs typeface="Calibri"/>
              </a:rPr>
              <a:t>We'll move into looking at dual enrollment data based on our local context so we know where we are</a:t>
            </a:r>
          </a:p>
          <a:p>
            <a:pPr marL="171450" indent="-171450">
              <a:buFont typeface="Arial" panose="020B0604020202020204" pitchFamily="34" charset="0"/>
              <a:buChar char="•"/>
            </a:pPr>
            <a:r>
              <a:rPr lang="en-US">
                <a:cs typeface="Calibri"/>
              </a:rPr>
              <a:t>Finally, we will review actionable steps that leaders can take to close equity gaps</a:t>
            </a:r>
          </a:p>
          <a:p>
            <a:endParaRPr lang="en-US">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4</a:t>
            </a:fld>
            <a:endParaRPr lang="en-US"/>
          </a:p>
        </p:txBody>
      </p:sp>
    </p:spTree>
    <p:extLst>
      <p:ext uri="{BB962C8B-B14F-4D97-AF65-F5344CB8AC3E}">
        <p14:creationId xmlns:p14="http://schemas.microsoft.com/office/powerpoint/2010/main" val="268816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Gain a sense of the audience's level of knowledge about dual enrollment:</a:t>
            </a:r>
          </a:p>
          <a:p>
            <a:endParaRPr lang="en-US">
              <a:cs typeface="Calibri"/>
            </a:endParaRPr>
          </a:p>
          <a:p>
            <a:pPr marL="171450" indent="-171450">
              <a:buFont typeface="Arial"/>
              <a:buChar char="•"/>
            </a:pPr>
            <a:r>
              <a:rPr lang="en-US">
                <a:cs typeface="Calibri"/>
              </a:rPr>
              <a:t>Before we dive in, we want to provide an overview of dual enrollment and its benefits. Some may already know what dual enrollment is and how it can benefit students. </a:t>
            </a:r>
          </a:p>
          <a:p>
            <a:pPr marL="171450" indent="-171450">
              <a:buFont typeface="Arial"/>
              <a:buChar char="•"/>
            </a:pPr>
            <a:r>
              <a:rPr lang="en-US">
                <a:cs typeface="Calibri"/>
              </a:rPr>
              <a:t>However, we do think it essential to review together as a group:</a:t>
            </a:r>
            <a:endParaRPr lang="en-US">
              <a:ea typeface="Calibri" panose="020F0502020204030204"/>
              <a:cs typeface="Calibri"/>
            </a:endParaRPr>
          </a:p>
          <a:p>
            <a:pPr lvl="1" indent="-171450">
              <a:buFont typeface="Arial"/>
              <a:buChar char="•"/>
            </a:pPr>
            <a:r>
              <a:rPr lang="en-US">
                <a:cs typeface="Calibri"/>
              </a:rPr>
              <a:t>Dual enrollment programs allow high school students to take college courses for credit</a:t>
            </a:r>
            <a:endParaRPr lang="en-US">
              <a:ea typeface="Calibri" panose="020F0502020204030204"/>
              <a:cs typeface="Calibri"/>
            </a:endParaRPr>
          </a:p>
          <a:p>
            <a:pPr lvl="1" indent="-171450">
              <a:buFont typeface="Arial"/>
              <a:buChar char="•"/>
            </a:pPr>
            <a:r>
              <a:rPr lang="en-US">
                <a:cs typeface="Calibri"/>
              </a:rPr>
              <a:t>Students can take these courses directly on their high school campus if they are offered; students may also enroll at their community college</a:t>
            </a:r>
            <a:endParaRPr lang="en-US">
              <a:ea typeface="Calibri" panose="020F0502020204030204"/>
              <a:cs typeface="Calibri"/>
            </a:endParaRPr>
          </a:p>
          <a:p>
            <a:pPr lvl="1" indent="-171450">
              <a:buFont typeface="Arial"/>
              <a:buChar char="•"/>
            </a:pPr>
            <a:r>
              <a:rPr lang="en-US">
                <a:cs typeface="Calibri"/>
              </a:rPr>
              <a:t>When students take dual enrollment courses, they will receive a letter grade upon completion, which may earn them both high school and college credit</a:t>
            </a:r>
            <a:endParaRPr lang="en-US">
              <a:ea typeface="Calibri" panose="020F0502020204030204"/>
              <a:cs typeface="Calibri"/>
            </a:endParaRPr>
          </a:p>
          <a:p>
            <a:pPr lvl="1" indent="-171450">
              <a:buFont typeface="Arial"/>
              <a:buChar char="•"/>
            </a:pPr>
            <a:r>
              <a:rPr lang="en-US">
                <a:cs typeface="Calibri"/>
              </a:rPr>
              <a:t>This differs from other advanced course programs, such as AP and IB, where students must take and receive a certain score on a test, with no guarantee that the passing score will give them college credit. A passing score may be transferable for college credit, depending on the institution.</a:t>
            </a:r>
            <a:endParaRPr lang="en-US">
              <a:ea typeface="Calibri" panose="020F0502020204030204"/>
              <a:cs typeface="Calibri"/>
            </a:endParaRPr>
          </a:p>
          <a:p>
            <a:pPr lvl="1" indent="-171450">
              <a:buFont typeface="Arial"/>
              <a:buChar char="•"/>
            </a:pPr>
            <a:r>
              <a:rPr lang="en-US">
                <a:cs typeface="Calibri"/>
              </a:rPr>
              <a:t>For the most part, dual enrollment courses are at no financial cost to students and their families, though it depends on the partnership agreement type.</a:t>
            </a: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5</a:t>
            </a:fld>
            <a:endParaRPr lang="en-US"/>
          </a:p>
        </p:txBody>
      </p:sp>
    </p:spTree>
    <p:extLst>
      <p:ext uri="{BB962C8B-B14F-4D97-AF65-F5344CB8AC3E}">
        <p14:creationId xmlns:p14="http://schemas.microsoft.com/office/powerpoint/2010/main" val="400100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Provide an overview of the types of dual enrollment:</a:t>
            </a:r>
            <a:endParaRPr lang="en-US"/>
          </a:p>
          <a:p>
            <a:pPr marL="171450" indent="-171450">
              <a:buFont typeface="Arial"/>
              <a:buChar char="•"/>
            </a:pPr>
            <a:r>
              <a:rPr lang="en-US">
                <a:ea typeface="Calibri" panose="020F0502020204030204"/>
                <a:cs typeface="Calibri"/>
              </a:rPr>
              <a:t>Dual enrollment can look different across districts and may even have other names for other programs. In general, when we say "dual enrollment," we use it as an umbrella term to refer to any opportunity for a high school student to take a college course</a:t>
            </a:r>
          </a:p>
          <a:p>
            <a:pPr marL="628650" lvl="1" indent="-171450">
              <a:buFont typeface="Arial"/>
              <a:buChar char="•"/>
            </a:pPr>
            <a:r>
              <a:rPr lang="en-US">
                <a:ea typeface="Calibri" panose="020F0502020204030204"/>
                <a:cs typeface="Calibri"/>
              </a:rPr>
              <a:t>Most commonly, this will be through a partnership between the K-12 and community college districts. Some K-12 school districts have formal agreements with their local community college district, referred to as CCAP (College and Career Access Pathway) agreements – which fall under state legislation. Others may have agreements via an MOU (Memorandum of Understanding), which are not under state legislation.</a:t>
            </a:r>
          </a:p>
          <a:p>
            <a:pPr marL="628650" lvl="1" indent="-171450">
              <a:buFont typeface="Arial"/>
              <a:buChar char="•"/>
            </a:pPr>
            <a:r>
              <a:rPr lang="en-US">
                <a:ea typeface="Calibri" panose="020F0502020204030204"/>
                <a:cs typeface="Calibri"/>
              </a:rPr>
              <a:t>Some districts offer an early college or middle college high school within their district, which is the result of a direct partnership with a local institution, such as a community college. Courses are incorporated as part of the regular school day, and students can graduate with an AA upon high school graduation.</a:t>
            </a:r>
          </a:p>
          <a:p>
            <a:pPr marL="628650" lvl="1" indent="-171450">
              <a:buFont typeface="Arial"/>
              <a:buChar char="•"/>
            </a:pPr>
            <a:r>
              <a:rPr lang="en-US">
                <a:ea typeface="Calibri" panose="020F0502020204030204"/>
                <a:cs typeface="Calibri"/>
              </a:rPr>
              <a:t>Students who take college courses, not under any of the partnerships mentioned above may be referred to as "concurrent enrollment" or "special admit" students by taking college courses as an individual high school students and filling out the appropriate enrollment and special admit forms.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6</a:t>
            </a:fld>
            <a:endParaRPr lang="en-US"/>
          </a:p>
        </p:txBody>
      </p:sp>
    </p:spTree>
    <p:extLst>
      <p:ext uri="{BB962C8B-B14F-4D97-AF65-F5344CB8AC3E}">
        <p14:creationId xmlns:p14="http://schemas.microsoft.com/office/powerpoint/2010/main" val="283858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Font typeface="Arial,Sans-Serif"/>
              <a:tabLst>
                <a:tab pos="457200" algn="l"/>
              </a:tabLst>
            </a:pPr>
            <a:r>
              <a:rPr lang="en-US" sz="1100">
                <a:latin typeface="Calibri"/>
                <a:ea typeface="Calibri"/>
                <a:cs typeface="Calibri"/>
              </a:rPr>
              <a:t>Reiterate why the audience (students, families, community members, local education leaders, and board members) should take an interest in dual enrollment opportunities for students:</a:t>
            </a:r>
          </a:p>
          <a:p>
            <a:pPr marL="285750" indent="-285750">
              <a:lnSpc>
                <a:spcPct val="107000"/>
              </a:lnSpc>
              <a:spcAft>
                <a:spcPts val="800"/>
              </a:spcAft>
              <a:buFont typeface="Arial"/>
              <a:buChar char="•"/>
              <a:tabLst>
                <a:tab pos="457200" algn="l"/>
              </a:tabLst>
            </a:pPr>
            <a:r>
              <a:rPr lang="en-US" sz="1100">
                <a:latin typeface="Calibri"/>
                <a:ea typeface="Calibri"/>
                <a:cs typeface="Calibri"/>
              </a:rPr>
              <a:t>We're excited about DE because we know it's a</a:t>
            </a:r>
            <a:r>
              <a:rPr lang="en-US" sz="1100">
                <a:effectLst/>
                <a:latin typeface="Calibri"/>
                <a:ea typeface="Calibri"/>
                <a:cs typeface="Calibri"/>
              </a:rPr>
              <a:t> promising opportunity to increase college access, affordability, and success for CA students.</a:t>
            </a:r>
            <a:r>
              <a:rPr lang="en-US" sz="1100">
                <a:latin typeface="Calibri"/>
                <a:ea typeface="Calibri"/>
                <a:cs typeface="Calibri"/>
              </a:rPr>
              <a:t> </a:t>
            </a:r>
            <a:endParaRPr lang="en-US">
              <a:ea typeface="Calibri"/>
              <a:cs typeface="Calibri" panose="020F0502020204030204"/>
            </a:endParaRPr>
          </a:p>
          <a:p>
            <a:pPr marL="285750" marR="0" lvl="0" indent="-285750">
              <a:lnSpc>
                <a:spcPct val="107000"/>
              </a:lnSpc>
              <a:spcBef>
                <a:spcPts val="0"/>
              </a:spcBef>
              <a:spcAft>
                <a:spcPts val="800"/>
              </a:spcAft>
              <a:buFont typeface="Arial"/>
              <a:buChar char="•"/>
              <a:tabLst>
                <a:tab pos="457200" algn="l"/>
              </a:tabLst>
            </a:pPr>
            <a:r>
              <a:rPr lang="en-US" sz="1100">
                <a:effectLst/>
                <a:latin typeface="Calibri"/>
                <a:ea typeface="Calibri" panose="020F0502020204030204" pitchFamily="34" charset="0"/>
                <a:cs typeface="Calibri"/>
              </a:rPr>
              <a:t>Some of the documented benefits associated with dual enrollment participation include</a:t>
            </a:r>
            <a:r>
              <a:rPr lang="en-US" sz="2000" kern="1200">
                <a:solidFill>
                  <a:srgbClr val="000000"/>
                </a:solidFill>
                <a:effectLst/>
                <a:latin typeface="Calibri"/>
                <a:ea typeface="MS PGothic"/>
                <a:cs typeface="Calibri"/>
              </a:rPr>
              <a:t>:</a:t>
            </a:r>
            <a:endParaRPr lang="en-US" sz="1100">
              <a:effectLst/>
              <a:latin typeface="Calibri"/>
              <a:ea typeface="MS PGothic"/>
              <a:cs typeface="Calibri"/>
            </a:endParaRPr>
          </a:p>
          <a:p>
            <a:pPr marL="742950" lvl="1" indent="-285750">
              <a:spcAft>
                <a:spcPts val="1200"/>
              </a:spcAft>
              <a:buFont typeface="Arial,Sans-Serif"/>
              <a:buChar char="•"/>
              <a:tabLst>
                <a:tab pos="914400" algn="l"/>
              </a:tabLst>
            </a:pPr>
            <a:r>
              <a:rPr lang="en-US">
                <a:effectLst/>
              </a:rPr>
              <a:t>Improved</a:t>
            </a:r>
            <a:r>
              <a:rPr lang="en-US"/>
              <a:t> </a:t>
            </a:r>
            <a:r>
              <a:rPr lang="en-US">
                <a:effectLst/>
              </a:rPr>
              <a:t>rates of high school graduation</a:t>
            </a:r>
            <a:endParaRPr lang="en-US">
              <a:effectLst/>
              <a:cs typeface="Calibri" panose="020F0502020204030204"/>
            </a:endParaRPr>
          </a:p>
          <a:p>
            <a:pPr marL="742950" marR="0" lvl="1" indent="-285750">
              <a:spcBef>
                <a:spcPts val="0"/>
              </a:spcBef>
              <a:spcAft>
                <a:spcPts val="1200"/>
              </a:spcAft>
              <a:buFont typeface="Arial,Sans-Serif"/>
              <a:buChar char="•"/>
              <a:tabLst>
                <a:tab pos="914400" algn="l"/>
              </a:tabLst>
            </a:pPr>
            <a:r>
              <a:rPr lang="en-US"/>
              <a:t>Higher </a:t>
            </a:r>
            <a:r>
              <a:rPr lang="en-US">
                <a:effectLst/>
              </a:rPr>
              <a:t>rates of</a:t>
            </a:r>
            <a:r>
              <a:rPr lang="en-US"/>
              <a:t> </a:t>
            </a:r>
            <a:r>
              <a:rPr lang="en-US">
                <a:effectLst/>
              </a:rPr>
              <a:t>subsequent</a:t>
            </a:r>
            <a:r>
              <a:rPr lang="en-US"/>
              <a:t> </a:t>
            </a:r>
            <a:r>
              <a:rPr lang="en-US">
                <a:effectLst/>
              </a:rPr>
              <a:t>college</a:t>
            </a:r>
            <a:r>
              <a:rPr lang="en-US"/>
              <a:t> </a:t>
            </a:r>
            <a:r>
              <a:rPr lang="en-US">
                <a:effectLst/>
              </a:rPr>
              <a:t>enrollment</a:t>
            </a:r>
            <a:r>
              <a:rPr lang="en-US"/>
              <a:t>, persistence,</a:t>
            </a:r>
            <a:r>
              <a:rPr lang="en-US">
                <a:effectLst/>
              </a:rPr>
              <a:t> and completion</a:t>
            </a:r>
            <a:endParaRPr lang="en-US">
              <a:effectLst/>
              <a:cs typeface="Calibri" panose="020F0502020204030204"/>
            </a:endParaRPr>
          </a:p>
          <a:p>
            <a:pPr marL="742950" lvl="1" indent="-285750">
              <a:spcAft>
                <a:spcPts val="1200"/>
              </a:spcAft>
              <a:buFont typeface="Arial,Sans-Serif"/>
              <a:buChar char="•"/>
              <a:tabLst>
                <a:tab pos="914400" algn="l"/>
              </a:tabLst>
            </a:pPr>
            <a:r>
              <a:rPr lang="en-US">
                <a:cs typeface="Calibri"/>
              </a:rPr>
              <a:t>And students decrease their time and costs </a:t>
            </a:r>
            <a:r>
              <a:rPr lang="en-US"/>
              <a:t>towards completing a degree </a:t>
            </a:r>
            <a:endParaRPr lang="en-US">
              <a:cs typeface="Calibri" panose="020F0502020204030204"/>
            </a:endParaRPr>
          </a:p>
          <a:p>
            <a:pPr marL="342900" indent="-342900">
              <a:lnSpc>
                <a:spcPct val="107000"/>
              </a:lnSpc>
              <a:spcAft>
                <a:spcPts val="800"/>
              </a:spcAft>
              <a:buFont typeface="Calibri,Sans-Serif"/>
              <a:buChar char="•"/>
              <a:tabLst>
                <a:tab pos="457200" algn="l"/>
              </a:tabLst>
            </a:pPr>
            <a:r>
              <a:rPr lang="en-US" sz="1100">
                <a:latin typeface="Calibri"/>
                <a:ea typeface="Calibri" panose="020F0502020204030204" pitchFamily="34" charset="0"/>
                <a:cs typeface="Calibri"/>
              </a:rPr>
              <a:t>We also know that there is work to do to ensure dual</a:t>
            </a:r>
            <a:r>
              <a:rPr lang="en-US" sz="1100">
                <a:effectLst/>
                <a:latin typeface="Calibri"/>
                <a:ea typeface="Calibri" panose="020F0502020204030204" pitchFamily="34" charset="0"/>
                <a:cs typeface="Calibri"/>
              </a:rPr>
              <a:t> enrollment is </a:t>
            </a:r>
            <a:r>
              <a:rPr lang="en-US" sz="1100">
                <a:latin typeface="Calibri"/>
                <a:ea typeface="Calibri" panose="020F0502020204030204" pitchFamily="34" charset="0"/>
                <a:cs typeface="Calibri"/>
              </a:rPr>
              <a:t>made available for the very students </a:t>
            </a:r>
            <a:r>
              <a:rPr lang="en-US" sz="1100">
                <a:effectLst/>
                <a:latin typeface="Calibri"/>
                <a:ea typeface="Calibri" panose="020F0502020204030204" pitchFamily="34" charset="0"/>
                <a:cs typeface="Calibri"/>
              </a:rPr>
              <a:t>who could most benefit from </a:t>
            </a:r>
            <a:r>
              <a:rPr lang="en-US" sz="1100">
                <a:latin typeface="Calibri"/>
                <a:ea typeface="Calibri" panose="020F0502020204030204" pitchFamily="34" charset="0"/>
                <a:cs typeface="Calibri"/>
              </a:rPr>
              <a:t>it</a:t>
            </a:r>
            <a:endParaRPr lang="en-US">
              <a:latin typeface="Calibri"/>
              <a:ea typeface="Calibri" panose="020F0502020204030204" pitchFamily="34" charset="0"/>
              <a:cs typeface="Calibri"/>
            </a:endParaRPr>
          </a:p>
          <a:p>
            <a:pPr marL="342900" indent="-342900">
              <a:lnSpc>
                <a:spcPct val="107000"/>
              </a:lnSpc>
              <a:spcAft>
                <a:spcPts val="800"/>
              </a:spcAft>
              <a:buFont typeface="Calibri,Sans-Serif"/>
              <a:buChar char="•"/>
              <a:tabLst>
                <a:tab pos="457200" algn="l"/>
              </a:tabLst>
            </a:pPr>
            <a:endParaRPr lang="en-US" sz="1100">
              <a:cs typeface="Calibri" panose="020F0502020204030204"/>
            </a:endParaRPr>
          </a:p>
          <a:p>
            <a:pPr>
              <a:lnSpc>
                <a:spcPct val="107000"/>
              </a:lnSpc>
              <a:spcAft>
                <a:spcPts val="800"/>
              </a:spcAft>
            </a:pPr>
            <a:r>
              <a:rPr lang="en-US" sz="1100">
                <a:cs typeface="Calibri" panose="020F0502020204030204"/>
              </a:rPr>
              <a:t>Note that these points are supported by research, noted in a report from the California Community Colleges Chancellor's Office (CCCCO) </a:t>
            </a:r>
          </a:p>
          <a:p>
            <a:pPr>
              <a:lnSpc>
                <a:spcPct val="107000"/>
              </a:lnSpc>
              <a:spcAft>
                <a:spcPts val="800"/>
              </a:spcAft>
            </a:pPr>
            <a:r>
              <a:rPr lang="en-US" sz="1100">
                <a:cs typeface="Calibri" panose="020F0502020204030204"/>
              </a:rPr>
              <a:t>Source (p. 9): </a:t>
            </a:r>
            <a:r>
              <a:rPr lang="en-US">
                <a:hlinkClick r:id="rId3"/>
              </a:rPr>
              <a:t>https://www.cccco.edu/-/media/CCCCO-Website/Reports/cccco-ccap-051121-a11y.pdf?la=en&amp;hash=7AB0C16EA0A0F3A67206C2357F8B915AF304E135</a:t>
            </a:r>
            <a:endParaRPr lang="en-US" sz="1100">
              <a:cs typeface="Calibri" panose="020F0502020204030204"/>
            </a:endParaRPr>
          </a:p>
          <a:p>
            <a:pPr>
              <a:lnSpc>
                <a:spcPct val="107000"/>
              </a:lnSpc>
              <a:spcAft>
                <a:spcPts val="800"/>
              </a:spcAft>
            </a:pPr>
            <a:endParaRPr lang="en-US">
              <a:cs typeface="Calibri" panose="020F0502020204030204"/>
            </a:endParaRPr>
          </a:p>
          <a:p>
            <a:pPr>
              <a:lnSpc>
                <a:spcPct val="107000"/>
              </a:lnSpc>
              <a:spcAft>
                <a:spcPts val="800"/>
              </a:spcAft>
            </a:pPr>
            <a:endParaRPr lang="en-US">
              <a:cs typeface="Calibri" panose="020F0502020204030204"/>
            </a:endParaRPr>
          </a:p>
          <a:p>
            <a:endParaRPr lang="en-US">
              <a:cs typeface="Calibri" panose="020F0502020204030204"/>
            </a:endParaRPr>
          </a:p>
          <a:p>
            <a:pPr>
              <a:buFont typeface="Arial"/>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7</a:t>
            </a:fld>
            <a:endParaRPr lang="en-US"/>
          </a:p>
        </p:txBody>
      </p:sp>
    </p:spTree>
    <p:extLst>
      <p:ext uri="{BB962C8B-B14F-4D97-AF65-F5344CB8AC3E}">
        <p14:creationId xmlns:p14="http://schemas.microsoft.com/office/powerpoint/2010/main" val="315674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457200" algn="l"/>
              </a:tabLst>
            </a:pPr>
            <a:r>
              <a:rPr lang="en-US">
                <a:cs typeface="Calibri" panose="020F0502020204030204"/>
              </a:rPr>
              <a:t>Talk about the underrepresentation of Black, Latinx, &amp; Native American students – statewide inequities:</a:t>
            </a:r>
            <a:endParaRPr lang="en-US">
              <a:effectLst/>
              <a:cs typeface="Calibri" panose="020F0502020204030204"/>
            </a:endParaRPr>
          </a:p>
          <a:p>
            <a:pPr>
              <a:lnSpc>
                <a:spcPct val="107000"/>
              </a:lnSpc>
              <a:spcAft>
                <a:spcPts val="800"/>
              </a:spcAft>
              <a:tabLst>
                <a:tab pos="914400" algn="l"/>
              </a:tabLst>
            </a:pPr>
            <a:endParaRPr lang="en-US"/>
          </a:p>
          <a:p>
            <a:pPr marL="285750" indent="-285750">
              <a:lnSpc>
                <a:spcPct val="107000"/>
              </a:lnSpc>
              <a:spcAft>
                <a:spcPts val="800"/>
              </a:spcAft>
              <a:buFont typeface="Arial"/>
              <a:buChar char="•"/>
              <a:tabLst>
                <a:tab pos="914400" algn="l"/>
              </a:tabLst>
            </a:pPr>
            <a:r>
              <a:rPr lang="en-US"/>
              <a:t>Over the last few years, the state has experienced significant growth in dual enrollment participation, but as of 2019 (most recent data), fewer than 1 in 5 of our high school seniors graduate having ever taken a course [Wheelhouse at UC Davis] Source: (2020). </a:t>
            </a:r>
            <a:r>
              <a:rPr lang="en-US" i="1"/>
              <a:t>A Rising Tide</a:t>
            </a:r>
            <a:r>
              <a:rPr lang="en-US"/>
              <a:t>. Retrieved from Policy Analysis for California Education (PACE).</a:t>
            </a:r>
            <a:endParaRPr lang="en-US">
              <a:ea typeface="Calibri" panose="020F0502020204030204"/>
              <a:cs typeface="Calibri"/>
            </a:endParaRPr>
          </a:p>
          <a:p>
            <a:pPr marL="342900" indent="-342900">
              <a:lnSpc>
                <a:spcPct val="107000"/>
              </a:lnSpc>
              <a:spcAft>
                <a:spcPts val="800"/>
              </a:spcAft>
              <a:buFont typeface="Calibri,Sans-Serif"/>
              <a:buChar char="•"/>
              <a:tabLst>
                <a:tab pos="914400" algn="l"/>
              </a:tabLst>
            </a:pPr>
            <a:endParaRPr lang="en-US"/>
          </a:p>
          <a:p>
            <a:pPr>
              <a:lnSpc>
                <a:spcPct val="107000"/>
              </a:lnSpc>
              <a:spcAft>
                <a:spcPts val="800"/>
              </a:spcAft>
              <a:tabLst>
                <a:tab pos="914400" algn="l"/>
              </a:tabLst>
            </a:pPr>
            <a:r>
              <a:rPr lang="en-US">
                <a:ea typeface="Calibri"/>
                <a:cs typeface="Calibri"/>
              </a:rPr>
              <a:t>Problem:</a:t>
            </a:r>
          </a:p>
          <a:p>
            <a:pPr marL="342900" indent="-342900">
              <a:lnSpc>
                <a:spcPct val="107000"/>
              </a:lnSpc>
              <a:spcAft>
                <a:spcPts val="800"/>
              </a:spcAft>
              <a:buFont typeface="Calibri,Sans-Serif"/>
              <a:buChar char="•"/>
              <a:tabLst>
                <a:tab pos="914400" algn="l"/>
              </a:tabLst>
            </a:pPr>
            <a:r>
              <a:rPr lang="en-US"/>
              <a:t>Too often, Black, Latinx, and Native American students are locked out of dual enrollment courses. There is work to do to ensure dual enrollment is made available for the very students who could most benefit from it</a:t>
            </a:r>
            <a:endParaRPr lang="en-US">
              <a:cs typeface="Calibri"/>
            </a:endParaRPr>
          </a:p>
          <a:p>
            <a:pPr marL="342900" indent="-342900">
              <a:lnSpc>
                <a:spcPct val="107000"/>
              </a:lnSpc>
              <a:spcAft>
                <a:spcPts val="800"/>
              </a:spcAft>
              <a:buFont typeface="Calibri,Sans-Serif"/>
              <a:buChar char="•"/>
              <a:tabLst>
                <a:tab pos="914400" algn="l"/>
              </a:tabLst>
            </a:pPr>
            <a:r>
              <a:rPr lang="en-US"/>
              <a:t>Statewide, there are equity gaps in dual enrollment participation rates and representation levels for Latinx, Black, Native and low-income students, specifically. We will closely examine some numbers for each student group on the next slide.</a:t>
            </a:r>
            <a:endParaRPr lang="en-US">
              <a:cs typeface="Calibri"/>
            </a:endParaRPr>
          </a:p>
          <a:p>
            <a:pPr marL="342900" indent="-342900">
              <a:lnSpc>
                <a:spcPct val="107000"/>
              </a:lnSpc>
              <a:spcAft>
                <a:spcPts val="800"/>
              </a:spcAft>
              <a:buFont typeface="Calibri,Sans-Serif"/>
              <a:buChar char="•"/>
              <a:tabLst>
                <a:tab pos="914400" algn="l"/>
              </a:tabLst>
            </a:pPr>
            <a:r>
              <a:rPr lang="en-US">
                <a:ea typeface="Calibri"/>
                <a:cs typeface="Calibri"/>
              </a:rPr>
              <a:t>This limits the potential of dual enrollment to expand college access and success</a:t>
            </a:r>
          </a:p>
          <a:p>
            <a:pPr marL="342900" indent="-342900">
              <a:lnSpc>
                <a:spcPct val="107000"/>
              </a:lnSpc>
              <a:spcAft>
                <a:spcPts val="800"/>
              </a:spcAft>
              <a:buFont typeface="Calibri,Sans-Serif"/>
              <a:buChar char="•"/>
              <a:tabLst>
                <a:tab pos="914400" algn="l"/>
              </a:tabLst>
            </a:pPr>
            <a:r>
              <a:rPr lang="en-US">
                <a:ea typeface="Calibri"/>
                <a:cs typeface="Calibri"/>
              </a:rPr>
              <a:t>Instead, these equity gaps are perpetuating systemic inequalities</a:t>
            </a:r>
          </a:p>
          <a:p>
            <a:pPr>
              <a:tabLst>
                <a:tab pos="914400" algn="l"/>
              </a:tabLst>
            </a:pPr>
            <a:endParaRPr lang="en-US"/>
          </a:p>
          <a:p>
            <a:pPr>
              <a:tabLst>
                <a:tab pos="914400" algn="l"/>
              </a:tabLst>
            </a:pPr>
            <a:r>
              <a:rPr lang="en-US">
                <a:ea typeface="Calibri" panose="020F0502020204030204"/>
                <a:cs typeface="Calibri" panose="020F0502020204030204"/>
              </a:rPr>
              <a:t>Solution:</a:t>
            </a:r>
            <a:endParaRPr lang="en-US"/>
          </a:p>
          <a:p>
            <a:pPr marL="171450" indent="-171450">
              <a:buFont typeface="Arial,Sans-Serif"/>
              <a:buChar char="•"/>
              <a:tabLst>
                <a:tab pos="914400" algn="l"/>
              </a:tabLst>
            </a:pPr>
            <a:r>
              <a:rPr lang="en-US"/>
              <a:t>The pandemic has caused significant disruptions, but a silver lining is that education leaders have an opportunity to </a:t>
            </a:r>
            <a:r>
              <a:rPr lang="en-US" b="1"/>
              <a:t>reimagine</a:t>
            </a:r>
            <a:r>
              <a:rPr lang="en-US"/>
              <a:t> how strategies, like dual enrollment, can transform our systems and move us closer to closing racial equity gaps in both K12 and Higher Education. </a:t>
            </a:r>
            <a:endParaRPr lang="en-US">
              <a:cs typeface="Calibri"/>
            </a:endParaRPr>
          </a:p>
          <a:p>
            <a:pPr marL="171450" indent="-171450">
              <a:buFont typeface="Arial,Sans-Serif"/>
              <a:buChar char="•"/>
              <a:tabLst>
                <a:tab pos="914400" algn="l"/>
              </a:tabLst>
            </a:pPr>
            <a:endParaRPr lang="en-US"/>
          </a:p>
          <a:p>
            <a:pPr>
              <a:tabLst>
                <a:tab pos="914400" algn="l"/>
              </a:tabLst>
            </a:pPr>
            <a:r>
              <a:rPr lang="en-US"/>
              <a:t>IF PRESENTING TO LEADERS: Introduce ETW Jumpstart Report and Roadmap as available tools, which explore how scaling dual enrollment while centering equity can be a critical lever for pandemic recovery.</a:t>
            </a:r>
            <a:endParaRPr lang="en-US">
              <a:ea typeface="Calibri" panose="020F0502020204030204"/>
              <a:cs typeface="Calibri" panose="020F0502020204030204"/>
            </a:endParaRPr>
          </a:p>
          <a:p>
            <a:pPr marL="171450" indent="-171450">
              <a:buFont typeface="Arial,Sans-Serif"/>
              <a:buChar char="•"/>
              <a:tabLst>
                <a:tab pos="914400" algn="l"/>
              </a:tabLst>
            </a:pPr>
            <a:r>
              <a:rPr lang="en-US"/>
              <a:t>The report explores how dual enrollment can be a critical lever for pandemic recovery by scaling these programs while centering equity—such that Black, Native, &amp; Latinx students–can get a jumpstart on their college journeys</a:t>
            </a:r>
            <a:endParaRPr lang="en-US">
              <a:cs typeface="Calibri" panose="020F0502020204030204"/>
            </a:endParaRPr>
          </a:p>
          <a:p>
            <a:pPr marL="171450" indent="-171450">
              <a:buFont typeface="Arial,Sans-Serif"/>
              <a:buChar char="•"/>
              <a:tabLst>
                <a:tab pos="914400" algn="l"/>
              </a:tabLst>
            </a:pPr>
            <a:r>
              <a:rPr lang="en-US">
                <a:ea typeface="Calibri"/>
                <a:cs typeface="Calibri"/>
              </a:rPr>
              <a:t>The roadmap contains actionable steps that leaders can take to move toward equitably scaled dual enrollment programs</a:t>
            </a:r>
          </a:p>
          <a:p>
            <a:pPr marL="171450" indent="-171450">
              <a:buFont typeface="Arial,Sans-Serif"/>
              <a:buChar char="•"/>
              <a:tabLst>
                <a:tab pos="914400" algn="l"/>
              </a:tabLst>
            </a:pPr>
            <a:endParaRPr lang="en-US">
              <a:ea typeface="Calibri"/>
              <a:cs typeface="Calibri"/>
            </a:endParaRPr>
          </a:p>
          <a:p>
            <a:pPr marL="171450" indent="-171450">
              <a:buFont typeface="Arial,Sans-Serif"/>
              <a:buChar char="•"/>
              <a:tabLst>
                <a:tab pos="914400" algn="l"/>
              </a:tabLst>
            </a:pPr>
            <a:endParaRPr lang="en-US">
              <a:ea typeface="Calibri"/>
              <a:cs typeface="Calibri"/>
            </a:endParaRPr>
          </a:p>
          <a:p>
            <a:pPr>
              <a:lnSpc>
                <a:spcPct val="107000"/>
              </a:lnSpc>
              <a:spcAft>
                <a:spcPts val="800"/>
              </a:spcAft>
              <a:buFont typeface="Arial,Sans-Serif"/>
              <a:tabLst>
                <a:tab pos="914400" algn="l"/>
              </a:tabLst>
            </a:pPr>
            <a:endParaRPr lang="en-US" sz="1100" b="1">
              <a:ea typeface="Calibri" panose="020F0502020204030204"/>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8</a:t>
            </a:fld>
            <a:endParaRPr lang="en-US"/>
          </a:p>
        </p:txBody>
      </p:sp>
    </p:spTree>
    <p:extLst>
      <p:ext uri="{BB962C8B-B14F-4D97-AF65-F5344CB8AC3E}">
        <p14:creationId xmlns:p14="http://schemas.microsoft.com/office/powerpoint/2010/main" val="304654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Provide a brief overview of where upcoming data and analysis come from:</a:t>
            </a:r>
          </a:p>
          <a:p>
            <a:pPr marL="171450" indent="-171450">
              <a:buFont typeface="Arial"/>
              <a:buChar char="•"/>
            </a:pPr>
            <a:r>
              <a:rPr lang="en-US"/>
              <a:t>Researchers at The Education Trust–West developed a report, pictured on the left, and accompanying tools to better understand dual enrollment participation and representation among students of color</a:t>
            </a:r>
            <a:endParaRPr lang="en-US">
              <a:ea typeface="Calibri"/>
              <a:cs typeface="Calibri"/>
            </a:endParaRPr>
          </a:p>
          <a:p>
            <a:pPr marL="171450" indent="-171450">
              <a:buFont typeface="Arial"/>
              <a:buChar char="•"/>
            </a:pPr>
            <a:r>
              <a:rPr lang="en-US"/>
              <a:t>The report looks at Black, Latinx, and Native American student participation data in dual enrollment within California's 72 Community College Districts*, and includes analysis of the data to understand where inequities exist. The report also provides guidance for stakeholders to set goals at both the K-12 district and community college levels. </a:t>
            </a:r>
            <a:endParaRPr lang="en-US">
              <a:ea typeface="Calibri" panose="020F0502020204030204"/>
              <a:cs typeface="Calibri" panose="020F0502020204030204"/>
            </a:endParaRPr>
          </a:p>
          <a:p>
            <a:pPr marL="742950" lvl="1" indent="-285750">
              <a:buFont typeface="Arial,Sans-Serif"/>
              <a:buChar char="•"/>
            </a:pPr>
            <a:r>
              <a:rPr lang="en-US"/>
              <a:t>ETW prioritized Black, Latinx, and Native American students in the report because they experience the most inequitable dual enrollment outcomes</a:t>
            </a:r>
            <a:endParaRPr lang="en-US">
              <a:ea typeface="Calibri"/>
              <a:cs typeface="Calibri"/>
            </a:endParaRPr>
          </a:p>
          <a:p>
            <a:pPr marL="285750" indent="-285750">
              <a:buFont typeface="Arial,Sans-Serif"/>
              <a:buChar char="•"/>
            </a:pPr>
            <a:r>
              <a:rPr lang="en-US"/>
              <a:t>For each respective student group, the report </a:t>
            </a:r>
            <a:endParaRPr lang="en-US">
              <a:ea typeface="Calibri"/>
              <a:cs typeface="Calibri"/>
            </a:endParaRPr>
          </a:p>
          <a:p>
            <a:pPr marL="742950" lvl="1" indent="-285750">
              <a:buFont typeface="Arial,Sans-Serif"/>
              <a:buChar char="•"/>
            </a:pPr>
            <a:r>
              <a:rPr lang="en-US"/>
              <a:t>Examines the current levels of participation at each district</a:t>
            </a:r>
            <a:endParaRPr lang="en-US">
              <a:ea typeface="Calibri" panose="020F0502020204030204"/>
              <a:cs typeface="Calibri" panose="020F0502020204030204"/>
            </a:endParaRPr>
          </a:p>
          <a:p>
            <a:pPr marL="742950" lvl="1" indent="-285750">
              <a:buFont typeface="Arial,Sans-Serif"/>
              <a:buChar char="•"/>
            </a:pPr>
            <a:r>
              <a:rPr lang="en-US"/>
              <a:t>Identifies enrollment goals necessary to reach equitable representation</a:t>
            </a:r>
            <a:endParaRPr lang="en-US">
              <a:cs typeface="Calibri"/>
            </a:endParaRPr>
          </a:p>
          <a:p>
            <a:pPr marL="57150" indent="-171450">
              <a:buFont typeface="Arial"/>
              <a:buChar char="•"/>
            </a:pPr>
            <a:r>
              <a:rPr lang="en-US"/>
              <a:t>On</a:t>
            </a:r>
            <a:r>
              <a:rPr lang="en-US">
                <a:ea typeface="Calibri"/>
                <a:cs typeface="Calibri"/>
              </a:rPr>
              <a:t> the next slide, we will take a look at some key findings, and later on, we will dive into data for our local context</a:t>
            </a:r>
          </a:p>
          <a:p>
            <a:pPr marL="742950" lvl="1" indent="-285750">
              <a:buFont typeface="Arial,Sans-Serif"/>
              <a:buChar char="•"/>
            </a:pPr>
            <a:r>
              <a:rPr lang="en-US">
                <a:ea typeface="Calibri"/>
                <a:cs typeface="Calibri"/>
              </a:rPr>
              <a:t>Keep in mind that when we say </a:t>
            </a:r>
            <a:r>
              <a:rPr lang="en-US"/>
              <a:t>High representation, we mean a Participation score between 90%-100%</a:t>
            </a:r>
            <a:endParaRPr lang="en-US">
              <a:ea typeface="Calibri"/>
              <a:cs typeface="Calibri"/>
            </a:endParaRPr>
          </a:p>
          <a:p>
            <a:pPr marL="742950" lvl="1" indent="-285750">
              <a:buFont typeface="Arial,Sans-Serif"/>
              <a:buChar char="•"/>
            </a:pPr>
            <a:r>
              <a:rPr lang="en-US"/>
              <a:t>Moderate representation, we mean a Participation score between 70%-89.9% </a:t>
            </a:r>
            <a:endParaRPr lang="en-US">
              <a:ea typeface="Calibri"/>
              <a:cs typeface="Calibri"/>
            </a:endParaRPr>
          </a:p>
          <a:p>
            <a:pPr marL="742950" lvl="1" indent="-285750">
              <a:buFont typeface="Arial,Sans-Serif"/>
              <a:buChar char="•"/>
            </a:pPr>
            <a:r>
              <a:rPr lang="en-US"/>
              <a:t>Low representation, we mean a Participation score below 69.9%</a:t>
            </a:r>
            <a:endParaRPr lang="en-US">
              <a:ea typeface="Calibri"/>
              <a:cs typeface="Calibri"/>
            </a:endParaRPr>
          </a:p>
          <a:p>
            <a:pPr marL="742950" lvl="1" indent="-285750">
              <a:buFont typeface="Arial,Sans-Serif"/>
              <a:buChar char="•"/>
            </a:pPr>
            <a:endParaRPr lang="en-US">
              <a:ea typeface="Calibri"/>
              <a:cs typeface="Calibri"/>
            </a:endParaRPr>
          </a:p>
          <a:p>
            <a:pPr lvl="1"/>
            <a:r>
              <a:rPr lang="en-US">
                <a:ea typeface="Calibri"/>
                <a:cs typeface="Calibri"/>
              </a:rPr>
              <a:t>*</a:t>
            </a:r>
            <a:r>
              <a:rPr lang="en-US"/>
              <a:t>From Jumpstart Report: Some sources include </a:t>
            </a:r>
            <a:r>
              <a:rPr lang="en-US" err="1"/>
              <a:t>Calbright</a:t>
            </a:r>
            <a:r>
              <a:rPr lang="en-US"/>
              <a:t> Community College, an online-based college, as a separate district. Because we use a geographical analysis, we have excluded </a:t>
            </a:r>
            <a:r>
              <a:rPr lang="en-US" err="1"/>
              <a:t>Calbright</a:t>
            </a:r>
            <a:r>
              <a:rPr lang="en-US"/>
              <a:t> College from our analysis.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9</a:t>
            </a:fld>
            <a:endParaRPr lang="en-US"/>
          </a:p>
        </p:txBody>
      </p:sp>
    </p:spTree>
    <p:extLst>
      <p:ext uri="{BB962C8B-B14F-4D97-AF65-F5344CB8AC3E}">
        <p14:creationId xmlns:p14="http://schemas.microsoft.com/office/powerpoint/2010/main" val="181625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Share overall analysis showing Black, Latinx, and Native American student participation in dual enrollment courses:</a:t>
            </a:r>
            <a:endParaRPr lang="en-US">
              <a:cs typeface="Calibri"/>
            </a:endParaRPr>
          </a:p>
          <a:p>
            <a:endParaRPr lang="en-US">
              <a:cs typeface="Calibri"/>
            </a:endParaRPr>
          </a:p>
          <a:p>
            <a:pPr marL="171450" indent="-171450">
              <a:buFont typeface="Arial"/>
              <a:buChar char="•"/>
            </a:pPr>
            <a:r>
              <a:rPr lang="en-US">
                <a:cs typeface="Calibri"/>
              </a:rPr>
              <a:t>The Education Trust—West conducted an analysis to better understand LOCAL inequities in DE participation. Overall, the analysis found that:</a:t>
            </a:r>
            <a:endParaRPr lang="en-US">
              <a:ea typeface="Calibri" panose="020F0502020204030204"/>
              <a:cs typeface="Calibri"/>
            </a:endParaRPr>
          </a:p>
          <a:p>
            <a:pPr marL="914400" lvl="1" indent="-171450">
              <a:buFont typeface="Arial"/>
              <a:buChar char="•"/>
            </a:pPr>
            <a:r>
              <a:rPr lang="en-US">
                <a:cs typeface="Calibri"/>
              </a:rPr>
              <a:t>44% of CCDs had high representation of Latinx students in DE </a:t>
            </a:r>
            <a:endParaRPr lang="en-US">
              <a:ea typeface="Calibri"/>
              <a:cs typeface="Calibri"/>
            </a:endParaRPr>
          </a:p>
          <a:p>
            <a:pPr marL="914400" lvl="1" indent="-171450">
              <a:buFont typeface="Arial"/>
              <a:buChar char="•"/>
            </a:pPr>
            <a:r>
              <a:rPr lang="en-US">
                <a:cs typeface="Calibri"/>
              </a:rPr>
              <a:t>23% of CCDs had high representation of Black students in DE and </a:t>
            </a:r>
            <a:endParaRPr lang="en-US">
              <a:ea typeface="Calibri" panose="020F0502020204030204"/>
              <a:cs typeface="Calibri"/>
            </a:endParaRPr>
          </a:p>
          <a:p>
            <a:pPr marL="914400" lvl="1" indent="-171450">
              <a:buFont typeface="Arial"/>
              <a:buChar char="•"/>
            </a:pPr>
            <a:r>
              <a:rPr lang="en-US">
                <a:cs typeface="Calibri"/>
              </a:rPr>
              <a:t>33% of CCDs had high representation of Native American students  </a:t>
            </a:r>
            <a:endParaRPr lang="en-US">
              <a:ea typeface="Calibri"/>
              <a:cs typeface="Calibri"/>
            </a:endParaRPr>
          </a:p>
          <a:p>
            <a:pPr marL="171450" indent="-171450">
              <a:buFont typeface="Arial"/>
              <a:buChar char="•"/>
            </a:pPr>
            <a:r>
              <a:rPr lang="en-US">
                <a:cs typeface="Calibri"/>
              </a:rPr>
              <a:t>We will share the data from this report for our LOCAL district, [Insert CCD Name] </a:t>
            </a: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10</a:t>
            </a:fld>
            <a:endParaRPr lang="en-US"/>
          </a:p>
        </p:txBody>
      </p:sp>
    </p:spTree>
    <p:extLst>
      <p:ext uri="{BB962C8B-B14F-4D97-AF65-F5344CB8AC3E}">
        <p14:creationId xmlns:p14="http://schemas.microsoft.com/office/powerpoint/2010/main" val="1178036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pic>
        <p:nvPicPr>
          <p:cNvPr id="16" name="Picture 15" descr="A person wearing a hat and smiling at the camera&#10;&#10;Description automatically generated">
            <a:extLst>
              <a:ext uri="{FF2B5EF4-FFF2-40B4-BE49-F238E27FC236}">
                <a16:creationId xmlns:a16="http://schemas.microsoft.com/office/drawing/2014/main" id="{F660190B-FF0F-DF46-9A26-23A4E9067E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D745FC1-92B8-4220-A008-497240F73C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82952038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5" name="Picture Placeholder 4">
            <a:extLst>
              <a:ext uri="{FF2B5EF4-FFF2-40B4-BE49-F238E27FC236}">
                <a16:creationId xmlns:a16="http://schemas.microsoft.com/office/drawing/2014/main" id="{F0DD9A41-E64D-3F48-8759-120D6027CC00}"/>
              </a:ext>
            </a:extLst>
          </p:cNvPr>
          <p:cNvSpPr>
            <a:spLocks noGrp="1"/>
          </p:cNvSpPr>
          <p:nvPr>
            <p:ph type="pic" sz="quarter" idx="10"/>
          </p:nvPr>
        </p:nvSpPr>
        <p:spPr>
          <a:xfrm>
            <a:off x="5174940" y="342900"/>
            <a:ext cx="2765425" cy="2589871"/>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3F0B0089-FC54-B342-985B-2E7A6686A10A}"/>
              </a:ext>
            </a:extLst>
          </p:cNvPr>
          <p:cNvSpPr>
            <a:spLocks noGrp="1"/>
          </p:cNvSpPr>
          <p:nvPr>
            <p:ph type="pic" sz="quarter" idx="11"/>
          </p:nvPr>
        </p:nvSpPr>
        <p:spPr>
          <a:xfrm>
            <a:off x="8141165" y="342900"/>
            <a:ext cx="2765425" cy="2589871"/>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FA198950-9ECD-C14C-AA3D-FE2194BE18DE}"/>
              </a:ext>
            </a:extLst>
          </p:cNvPr>
          <p:cNvSpPr>
            <a:spLocks noGrp="1"/>
          </p:cNvSpPr>
          <p:nvPr>
            <p:ph type="pic" sz="quarter" idx="12"/>
          </p:nvPr>
        </p:nvSpPr>
        <p:spPr>
          <a:xfrm>
            <a:off x="5174940" y="3122347"/>
            <a:ext cx="5731650" cy="2394422"/>
          </a:xfrm>
          <a:prstGeom prst="rect">
            <a:avLst/>
          </a:prstGeom>
        </p:spPr>
        <p:txBody>
          <a:bodyPr/>
          <a:lstStyle/>
          <a:p>
            <a:endParaRPr lang="en-US"/>
          </a:p>
        </p:txBody>
      </p:sp>
      <p:pic>
        <p:nvPicPr>
          <p:cNvPr id="10" name="Picture 9">
            <a:extLst>
              <a:ext uri="{FF2B5EF4-FFF2-40B4-BE49-F238E27FC236}">
                <a16:creationId xmlns:a16="http://schemas.microsoft.com/office/drawing/2014/main" id="{F35C2728-FC05-4FE0-8F7E-26AFE7BD90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845788617"/>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oy in C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0133E-AA4E-7247-976E-9AF488B1CC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D38049C7-7C08-3F46-8DFE-B36E190E861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5" name="Straight Connector 24">
            <a:extLst>
              <a:ext uri="{FF2B5EF4-FFF2-40B4-BE49-F238E27FC236}">
                <a16:creationId xmlns:a16="http://schemas.microsoft.com/office/drawing/2014/main" id="{5DA34DFD-8262-0E4D-9CFB-DC3E65C8B658}"/>
              </a:ext>
            </a:extLst>
          </p:cNvPr>
          <p:cNvCxnSpPr>
            <a:cxnSpLocks/>
          </p:cNvCxnSpPr>
          <p:nvPr userDrawn="1"/>
        </p:nvCxnSpPr>
        <p:spPr>
          <a:xfrm>
            <a:off x="609600" y="6322070"/>
            <a:ext cx="8686800" cy="0"/>
          </a:xfrm>
          <a:prstGeom prst="line">
            <a:avLst/>
          </a:prstGeom>
          <a:ln w="12700" cap="rnd">
            <a:solidFill>
              <a:srgbClr val="000000"/>
            </a:solidFill>
            <a:roun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9C6D5A9-4F4B-E842-BCDD-7109D33876F2}"/>
              </a:ext>
            </a:extLst>
          </p:cNvPr>
          <p:cNvPicPr>
            <a:picLocks/>
          </p:cNvPicPr>
          <p:nvPr userDrawn="1"/>
        </p:nvPicPr>
        <p:blipFill>
          <a:blip r:embed="rId3">
            <a:biLevel thresh="75000"/>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9" name="TextBox 8">
            <a:extLst>
              <a:ext uri="{FF2B5EF4-FFF2-40B4-BE49-F238E27FC236}">
                <a16:creationId xmlns:a16="http://schemas.microsoft.com/office/drawing/2014/main" id="{9D145873-3C5C-E64E-B605-C9E047EAA00E}"/>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rgbClr val="000000"/>
                </a:solidFill>
                <a:latin typeface="Source Sans Pro" panose="020F0502020204030204" pitchFamily="34" charset="0"/>
                <a:cs typeface="Source Sans Pro" panose="020F0502020204030204" pitchFamily="34" charset="0"/>
              </a:rPr>
              <a:t>EdTrustWest.org</a:t>
            </a:r>
            <a:r>
              <a:rPr lang="en-US" sz="1400">
                <a:solidFill>
                  <a:srgbClr val="000000"/>
                </a:solidFill>
                <a:latin typeface="Source Sans Pro" panose="020F0502020204030204" pitchFamily="34" charset="0"/>
                <a:cs typeface="Source Sans Pro" panose="020F0502020204030204" pitchFamily="34" charset="0"/>
              </a:rPr>
              <a:t> | @</a:t>
            </a:r>
            <a:r>
              <a:rPr lang="en-US" sz="1400" err="1">
                <a:solidFill>
                  <a:srgbClr val="000000"/>
                </a:solidFill>
                <a:latin typeface="Source Sans Pro" panose="020F0502020204030204" pitchFamily="34" charset="0"/>
                <a:cs typeface="Source Sans Pro" panose="020F0502020204030204" pitchFamily="34" charset="0"/>
              </a:rPr>
              <a:t>EdTrustWest</a:t>
            </a:r>
            <a:endParaRPr lang="en-US" sz="1400">
              <a:solidFill>
                <a:srgbClr val="000000"/>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94759025-3B05-4CF0-AA4E-063BA954E4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292799812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7" name="Picture 6">
            <a:extLst>
              <a:ext uri="{FF2B5EF4-FFF2-40B4-BE49-F238E27FC236}">
                <a16:creationId xmlns:a16="http://schemas.microsoft.com/office/drawing/2014/main" id="{3455DD33-918E-465D-9B01-E5A4A2D923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703709891"/>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5" name="Picture Placeholder 4">
            <a:extLst>
              <a:ext uri="{FF2B5EF4-FFF2-40B4-BE49-F238E27FC236}">
                <a16:creationId xmlns:a16="http://schemas.microsoft.com/office/drawing/2014/main" id="{F0DD9A41-E64D-3F48-8759-120D6027CC00}"/>
              </a:ext>
            </a:extLst>
          </p:cNvPr>
          <p:cNvSpPr>
            <a:spLocks noGrp="1"/>
          </p:cNvSpPr>
          <p:nvPr>
            <p:ph type="pic" sz="quarter" idx="10"/>
          </p:nvPr>
        </p:nvSpPr>
        <p:spPr>
          <a:xfrm>
            <a:off x="5174940" y="342900"/>
            <a:ext cx="2765425" cy="2589871"/>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3F0B0089-FC54-B342-985B-2E7A6686A10A}"/>
              </a:ext>
            </a:extLst>
          </p:cNvPr>
          <p:cNvSpPr>
            <a:spLocks noGrp="1"/>
          </p:cNvSpPr>
          <p:nvPr>
            <p:ph type="pic" sz="quarter" idx="11"/>
          </p:nvPr>
        </p:nvSpPr>
        <p:spPr>
          <a:xfrm>
            <a:off x="8141165" y="342900"/>
            <a:ext cx="2765425" cy="2589871"/>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FA198950-9ECD-C14C-AA3D-FE2194BE18DE}"/>
              </a:ext>
            </a:extLst>
          </p:cNvPr>
          <p:cNvSpPr>
            <a:spLocks noGrp="1"/>
          </p:cNvSpPr>
          <p:nvPr>
            <p:ph type="pic" sz="quarter" idx="12"/>
          </p:nvPr>
        </p:nvSpPr>
        <p:spPr>
          <a:xfrm>
            <a:off x="5174940" y="3122347"/>
            <a:ext cx="5731650" cy="2394422"/>
          </a:xfrm>
          <a:prstGeom prst="rect">
            <a:avLst/>
          </a:prstGeom>
        </p:spPr>
        <p:txBody>
          <a:bodyPr/>
          <a:lstStyle/>
          <a:p>
            <a:endParaRPr lang="en-US"/>
          </a:p>
        </p:txBody>
      </p:sp>
      <p:pic>
        <p:nvPicPr>
          <p:cNvPr id="10" name="Picture 9">
            <a:extLst>
              <a:ext uri="{FF2B5EF4-FFF2-40B4-BE49-F238E27FC236}">
                <a16:creationId xmlns:a16="http://schemas.microsoft.com/office/drawing/2014/main" id="{F35C2728-FC05-4FE0-8F7E-26AFE7BD90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845788617"/>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3A51570-BDE3-AA4F-A0A0-774F2BE01189}"/>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pic>
        <p:nvPicPr>
          <p:cNvPr id="9" name="Picture 8">
            <a:extLst>
              <a:ext uri="{FF2B5EF4-FFF2-40B4-BE49-F238E27FC236}">
                <a16:creationId xmlns:a16="http://schemas.microsoft.com/office/drawing/2014/main" id="{E5AA21C6-EA76-0245-866E-C08FCDBC69F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
        <p:nvSpPr>
          <p:cNvPr id="11" name="TextBox 10">
            <a:extLst>
              <a:ext uri="{FF2B5EF4-FFF2-40B4-BE49-F238E27FC236}">
                <a16:creationId xmlns:a16="http://schemas.microsoft.com/office/drawing/2014/main" id="{032F38F3-8919-0B46-A926-C8DC10FAF20D}"/>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98E4211B-A2AC-4178-9930-5FA5F6E330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79402388"/>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Green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rgbClr val="5C8727"/>
              </a:gs>
              <a:gs pos="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D077A0-7362-D546-9C39-53802336EB64}"/>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20" name="Straight Connector 19">
            <a:extLst>
              <a:ext uri="{FF2B5EF4-FFF2-40B4-BE49-F238E27FC236}">
                <a16:creationId xmlns:a16="http://schemas.microsoft.com/office/drawing/2014/main" id="{97386FCD-7C73-A541-9557-12803015D786}"/>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C37BB4A-BAEA-E94B-B90F-F2FE6F24FA05}"/>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8C5E1482-A8E7-8945-A140-F85CA419FE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pic>
        <p:nvPicPr>
          <p:cNvPr id="9" name="Picture 8">
            <a:extLst>
              <a:ext uri="{FF2B5EF4-FFF2-40B4-BE49-F238E27FC236}">
                <a16:creationId xmlns:a16="http://schemas.microsoft.com/office/drawing/2014/main" id="{6288D281-C8FC-4A39-91CB-1AF27CD0B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2824280656"/>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qua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chemeClr val="accent1">
                  <a:lumMod val="75000"/>
                </a:schemeClr>
              </a:gs>
              <a:gs pos="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5AE043A4-D68A-9044-A33E-347D3FDD873A}"/>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FF0AA3-C9B2-8B45-9B76-38FC00F001BA}"/>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A70DAF80-4168-3E45-8F46-1A81500E22D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pic>
        <p:nvPicPr>
          <p:cNvPr id="10" name="Picture 9">
            <a:extLst>
              <a:ext uri="{FF2B5EF4-FFF2-40B4-BE49-F238E27FC236}">
                <a16:creationId xmlns:a16="http://schemas.microsoft.com/office/drawing/2014/main" id="{C93F2DFE-C291-4A2A-9A2D-FE7EDA50D2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350413446"/>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olid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BE3C9-659E-4A9A-A362-6952B78E8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5878" y="708653"/>
            <a:ext cx="6900241" cy="3421371"/>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12192000" cy="1578274"/>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9947FEEA-9A8B-1A44-8514-7953B7D99BD5}"/>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10045D-F993-EF42-A3FD-DC5A1838BAA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1636F289-2831-8C4E-BD97-78A2685FEB7E}"/>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EA4293C2-41DF-4354-BC21-E7BAA08B7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278680874"/>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Solid Orang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98ADA-D806-9143-97EF-540E10795C3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4" name="Straight Connector 3">
            <a:extLst>
              <a:ext uri="{FF2B5EF4-FFF2-40B4-BE49-F238E27FC236}">
                <a16:creationId xmlns:a16="http://schemas.microsoft.com/office/drawing/2014/main" id="{6AE12875-CA06-BD4C-860A-102A9A319F49}"/>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8E5877E-C2A8-D149-BD59-5C08E6E218D3}"/>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8" name="Picture 7">
            <a:extLst>
              <a:ext uri="{FF2B5EF4-FFF2-40B4-BE49-F238E27FC236}">
                <a16:creationId xmlns:a16="http://schemas.microsoft.com/office/drawing/2014/main" id="{3CAD14D7-5661-9046-9B19-B42E11FB9267}"/>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9" name="Picture 8">
            <a:extLst>
              <a:ext uri="{FF2B5EF4-FFF2-40B4-BE49-F238E27FC236}">
                <a16:creationId xmlns:a16="http://schemas.microsoft.com/office/drawing/2014/main" id="{89EC054C-7D2A-4A79-9F57-BBE9DD2BFF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36472282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olid Grey">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A3A010-7941-D641-9A08-4DC4E460979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1C4644D5-9DC8-214E-AE99-78B0B47B56C7}"/>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3DCBC07-4301-414A-A9B2-01993E890F28}"/>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3D58499E-CA45-0B46-81C7-1FBEF27809B7}"/>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7" name="Picture 6">
            <a:extLst>
              <a:ext uri="{FF2B5EF4-FFF2-40B4-BE49-F238E27FC236}">
                <a16:creationId xmlns:a16="http://schemas.microsoft.com/office/drawing/2014/main" id="{59F24C66-8F32-4E88-84ED-B09AB632F4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49168482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3A51570-BDE3-AA4F-A0A0-774F2BE01189}"/>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pic>
        <p:nvPicPr>
          <p:cNvPr id="9" name="Picture 8">
            <a:extLst>
              <a:ext uri="{FF2B5EF4-FFF2-40B4-BE49-F238E27FC236}">
                <a16:creationId xmlns:a16="http://schemas.microsoft.com/office/drawing/2014/main" id="{E5AA21C6-EA76-0245-866E-C08FCDBC69F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
        <p:nvSpPr>
          <p:cNvPr id="11" name="TextBox 10">
            <a:extLst>
              <a:ext uri="{FF2B5EF4-FFF2-40B4-BE49-F238E27FC236}">
                <a16:creationId xmlns:a16="http://schemas.microsoft.com/office/drawing/2014/main" id="{032F38F3-8919-0B46-A926-C8DC10FAF20D}"/>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98E4211B-A2AC-4178-9930-5FA5F6E330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79402388"/>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olid Gree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7" name="Picture 6">
            <a:extLst>
              <a:ext uri="{FF2B5EF4-FFF2-40B4-BE49-F238E27FC236}">
                <a16:creationId xmlns:a16="http://schemas.microsoft.com/office/drawing/2014/main" id="{EBE298FC-8FE2-47E7-9C05-A1F0AAEBCB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180594221"/>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olid Aqua">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7" name="Picture 6">
            <a:extLst>
              <a:ext uri="{FF2B5EF4-FFF2-40B4-BE49-F238E27FC236}">
                <a16:creationId xmlns:a16="http://schemas.microsoft.com/office/drawing/2014/main" id="{DCEF5D6F-2E93-4582-BECE-4187966AFD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092640989"/>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Orange Sidebar w/Student">
    <p:spTree>
      <p:nvGrpSpPr>
        <p:cNvPr id="1" name=""/>
        <p:cNvGrpSpPr/>
        <p:nvPr/>
      </p:nvGrpSpPr>
      <p:grpSpPr>
        <a:xfrm>
          <a:off x="0" y="0"/>
          <a:ext cx="0" cy="0"/>
          <a:chOff x="0" y="0"/>
          <a:chExt cx="0" cy="0"/>
        </a:xfrm>
      </p:grpSpPr>
      <p:pic>
        <p:nvPicPr>
          <p:cNvPr id="3" name="Picture 2" descr="A young boy using a computer sitting on top of a table&#10;&#10;Description automatically generated">
            <a:extLst>
              <a:ext uri="{FF2B5EF4-FFF2-40B4-BE49-F238E27FC236}">
                <a16:creationId xmlns:a16="http://schemas.microsoft.com/office/drawing/2014/main" id="{69DFDA31-BAB4-3E41-A488-D56F091BF08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267201" y="0"/>
            <a:ext cx="7924800" cy="6858000"/>
          </a:xfrm>
          <a:prstGeom prst="rect">
            <a:avLst/>
          </a:prstGeom>
        </p:spPr>
      </p:pic>
      <p:sp>
        <p:nvSpPr>
          <p:cNvPr id="34" name="Rectangle 33">
            <a:extLst>
              <a:ext uri="{FF2B5EF4-FFF2-40B4-BE49-F238E27FC236}">
                <a16:creationId xmlns:a16="http://schemas.microsoft.com/office/drawing/2014/main" id="{DE4C2A69-BE47-924C-B2E1-7D559074AC6B}"/>
              </a:ext>
            </a:extLst>
          </p:cNvPr>
          <p:cNvSpPr/>
          <p:nvPr userDrawn="1"/>
        </p:nvSpPr>
        <p:spPr>
          <a:xfrm>
            <a:off x="1"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D43DF4B-774E-6242-85CB-946B37D7894D}"/>
              </a:ext>
            </a:extLst>
          </p:cNvPr>
          <p:cNvCxnSpPr>
            <a:cxnSpLocks/>
          </p:cNvCxnSpPr>
          <p:nvPr userDrawn="1"/>
        </p:nvCxnSpPr>
        <p:spPr>
          <a:xfrm>
            <a:off x="4724400" y="6321563"/>
            <a:ext cx="4576763"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28F5B-364C-7345-981B-C6B507DA462C}"/>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sp>
        <p:nvSpPr>
          <p:cNvPr id="12" name="TextBox 11">
            <a:extLst>
              <a:ext uri="{FF2B5EF4-FFF2-40B4-BE49-F238E27FC236}">
                <a16:creationId xmlns:a16="http://schemas.microsoft.com/office/drawing/2014/main" id="{2C8092F6-F04C-C840-AF6B-96CF2E767BE0}"/>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4" name="Picture 13">
            <a:extLst>
              <a:ext uri="{FF2B5EF4-FFF2-40B4-BE49-F238E27FC236}">
                <a16:creationId xmlns:a16="http://schemas.microsoft.com/office/drawing/2014/main" id="{914E2C49-45DA-A04A-839C-FB112AE224D5}"/>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69592" y="6428170"/>
            <a:ext cx="1005840" cy="168812"/>
          </a:xfrm>
          <a:prstGeom prst="rect">
            <a:avLst/>
          </a:prstGeom>
        </p:spPr>
      </p:pic>
      <p:pic>
        <p:nvPicPr>
          <p:cNvPr id="10" name="Picture 9">
            <a:extLst>
              <a:ext uri="{FF2B5EF4-FFF2-40B4-BE49-F238E27FC236}">
                <a16:creationId xmlns:a16="http://schemas.microsoft.com/office/drawing/2014/main" id="{95B85950-047A-432B-90F7-56FADE8083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4199947653"/>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Grad Photo">
    <p:spTree>
      <p:nvGrpSpPr>
        <p:cNvPr id="1" name=""/>
        <p:cNvGrpSpPr/>
        <p:nvPr/>
      </p:nvGrpSpPr>
      <p:grpSpPr>
        <a:xfrm>
          <a:off x="0" y="0"/>
          <a:ext cx="0" cy="0"/>
          <a:chOff x="0" y="0"/>
          <a:chExt cx="0" cy="0"/>
        </a:xfrm>
      </p:grpSpPr>
      <p:pic>
        <p:nvPicPr>
          <p:cNvPr id="3" name="Picture 2" descr="A person looking at the camera&#10;&#10;Description automatically generated">
            <a:extLst>
              <a:ext uri="{FF2B5EF4-FFF2-40B4-BE49-F238E27FC236}">
                <a16:creationId xmlns:a16="http://schemas.microsoft.com/office/drawing/2014/main" id="{C7B56FCD-35C6-0949-B653-D101B2144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67972" y="0"/>
            <a:ext cx="10824028" cy="6858000"/>
          </a:xfrm>
          <a:prstGeom prst="rect">
            <a:avLst/>
          </a:prstGeom>
        </p:spPr>
      </p:pic>
      <p:sp>
        <p:nvSpPr>
          <p:cNvPr id="8" name="TextBox 7">
            <a:extLst>
              <a:ext uri="{FF2B5EF4-FFF2-40B4-BE49-F238E27FC236}">
                <a16:creationId xmlns:a16="http://schemas.microsoft.com/office/drawing/2014/main" id="{66CB850C-4697-254D-8050-28DE91F07E15}"/>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B3AC483D-DC07-564B-ABDE-667128A8532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42597EC-9CCF-544F-AF49-AF53EA9EE4F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10" name="TextBox 9">
            <a:extLst>
              <a:ext uri="{FF2B5EF4-FFF2-40B4-BE49-F238E27FC236}">
                <a16:creationId xmlns:a16="http://schemas.microsoft.com/office/drawing/2014/main" id="{5C70961A-8591-4248-A353-E782604C79B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813BC95-DA2E-4575-BC1A-5F4FBA82CBA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2863786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Application Backgorun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C07CF0-CA5F-934F-8F4F-4E974BADBB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6CCBF68-8E9F-0B47-BB3B-A5587F2E13C2}"/>
              </a:ext>
            </a:extLst>
          </p:cNvPr>
          <p:cNvSpPr/>
          <p:nvPr userDrawn="1"/>
        </p:nvSpPr>
        <p:spPr>
          <a:xfrm>
            <a:off x="0" y="0"/>
            <a:ext cx="12192000"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1ED785-E4CB-5744-B0DC-4A78AB635208}"/>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2F84B4CC-06B9-0B40-8458-BD20D0BE82E2}"/>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5B1FC2-A52F-3D44-AFFC-D99735A5411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5708266F-E242-DC41-8007-F49A8A48B9FE}"/>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12" name="Picture 11">
            <a:extLst>
              <a:ext uri="{FF2B5EF4-FFF2-40B4-BE49-F238E27FC236}">
                <a16:creationId xmlns:a16="http://schemas.microsoft.com/office/drawing/2014/main" id="{5D16E7AE-D93D-4250-9A84-24E45612AE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4020558526"/>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olla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EE16F-554E-4C4A-ABB5-AB90D6E780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7A1D2D-5537-1A4F-88BC-AFAEBB063D9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9" name="Straight Connector 28">
            <a:extLst>
              <a:ext uri="{FF2B5EF4-FFF2-40B4-BE49-F238E27FC236}">
                <a16:creationId xmlns:a16="http://schemas.microsoft.com/office/drawing/2014/main" id="{E7817D8D-781D-5543-B65A-96E69A301E50}"/>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D2B1A6-D8FA-F243-963E-B4D237B7B07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1B939F96-DAEE-6C4D-9576-306A5D26D3B8}"/>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852AE1E1-7B93-4C5C-B6BE-C8351FB085B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879091056"/>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Grad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F40BAD-D74D-EE4F-85A6-4D43A71DC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1" name="TextBox 10">
            <a:extLst>
              <a:ext uri="{FF2B5EF4-FFF2-40B4-BE49-F238E27FC236}">
                <a16:creationId xmlns:a16="http://schemas.microsoft.com/office/drawing/2014/main" id="{72DB5561-8F3E-FC4C-B721-B02A13704B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919954F-131F-5D45-A858-37F9FBEB5506}"/>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1DB692-AB56-E147-9A57-5AEDFADE8DC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CC6C7408-EA50-CA43-BCF4-38CFF3DF0A53}"/>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61094E56-EAAC-4621-8D2C-CCE20A2251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842806560"/>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apitol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1113A-7780-1342-B730-405385A9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11" name="TextBox 10">
            <a:extLst>
              <a:ext uri="{FF2B5EF4-FFF2-40B4-BE49-F238E27FC236}">
                <a16:creationId xmlns:a16="http://schemas.microsoft.com/office/drawing/2014/main" id="{82600D98-CB16-AF46-94EB-5EF65619FE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3226B4A-98AF-F74E-B45B-2EEB1F159914}"/>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CD088D-8765-0044-82A0-8D7DBF1CBEF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43B7F9-BD11-0C42-A7B5-0B39D7D8D61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E168B6B0-FB83-4A54-9D62-28CB497F6B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419081656"/>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pplication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36C34-8908-D84F-9556-5C758DA770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TextBox 9">
            <a:extLst>
              <a:ext uri="{FF2B5EF4-FFF2-40B4-BE49-F238E27FC236}">
                <a16:creationId xmlns:a16="http://schemas.microsoft.com/office/drawing/2014/main" id="{6D0A20F1-37FD-FE4B-BFE3-F7A47E7AD76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FA5A7C9A-26CC-9F4A-BA50-9DFA792A8EFC}"/>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C0F1332-2CE8-E649-9988-F05DF3C7B78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412B30D-29FE-8B48-B60E-8C2B561643C4}"/>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6566618D-DE70-4F69-9619-364E00D1A3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078245643"/>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pic>
        <p:nvPicPr>
          <p:cNvPr id="16" name="Picture 15" descr="A person wearing a hat and smiling at the camera&#10;&#10;Description automatically generated">
            <a:extLst>
              <a:ext uri="{FF2B5EF4-FFF2-40B4-BE49-F238E27FC236}">
                <a16:creationId xmlns:a16="http://schemas.microsoft.com/office/drawing/2014/main" id="{F660190B-FF0F-DF46-9A26-23A4E9067E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82952038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een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rgbClr val="5C8727"/>
              </a:gs>
              <a:gs pos="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D077A0-7362-D546-9C39-53802336EB64}"/>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20" name="Straight Connector 19">
            <a:extLst>
              <a:ext uri="{FF2B5EF4-FFF2-40B4-BE49-F238E27FC236}">
                <a16:creationId xmlns:a16="http://schemas.microsoft.com/office/drawing/2014/main" id="{97386FCD-7C73-A541-9557-12803015D786}"/>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C37BB4A-BAEA-E94B-B90F-F2FE6F24FA05}"/>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8C5E1482-A8E7-8945-A140-F85CA419FE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pic>
        <p:nvPicPr>
          <p:cNvPr id="9" name="Picture 8">
            <a:extLst>
              <a:ext uri="{FF2B5EF4-FFF2-40B4-BE49-F238E27FC236}">
                <a16:creationId xmlns:a16="http://schemas.microsoft.com/office/drawing/2014/main" id="{6288D281-C8FC-4A39-91CB-1AF27CD0B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2824280656"/>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D1325-792A-4440-8D2A-1B499D058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3241320862"/>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9ED40-8B91-6B44-BD08-2279C556AE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36" name="Rectangle 35">
            <a:extLst>
              <a:ext uri="{FF2B5EF4-FFF2-40B4-BE49-F238E27FC236}">
                <a16:creationId xmlns:a16="http://schemas.microsoft.com/office/drawing/2014/main" id="{5BC6741F-BDB0-5C45-BFA4-AA08F5F9F1EA}"/>
              </a:ext>
            </a:extLst>
          </p:cNvPr>
          <p:cNvSpPr/>
          <p:nvPr userDrawn="1"/>
        </p:nvSpPr>
        <p:spPr>
          <a:xfrm>
            <a:off x="19050" y="3429000"/>
            <a:ext cx="12168066" cy="3428999"/>
          </a:xfrm>
          <a:prstGeom prst="rect">
            <a:avLst/>
          </a:prstGeom>
          <a:gradFill flip="none" rotWithShape="1">
            <a:gsLst>
              <a:gs pos="99000">
                <a:srgbClr val="000000">
                  <a:alpha val="50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a:extLst>
              <a:ext uri="{FF2B5EF4-FFF2-40B4-BE49-F238E27FC236}">
                <a16:creationId xmlns:a16="http://schemas.microsoft.com/office/drawing/2014/main" id="{BB0F2706-4F4E-864A-9E8F-6EE1B997A011}"/>
              </a:ext>
            </a:extLst>
          </p:cNvPr>
          <p:cNvSpPr/>
          <p:nvPr userDrawn="1"/>
        </p:nvSpPr>
        <p:spPr>
          <a:xfrm>
            <a:off x="-1" y="0"/>
            <a:ext cx="5486401" cy="6858000"/>
          </a:xfrm>
          <a:prstGeom prst="rect">
            <a:avLst/>
          </a:prstGeom>
          <a:gradFill flip="none" rotWithShape="1">
            <a:gsLst>
              <a:gs pos="100000">
                <a:srgbClr val="FBB040">
                  <a:alpha val="50000"/>
                </a:srgbClr>
              </a:gs>
              <a:gs pos="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31" name="Straight Connector 30">
            <a:extLst>
              <a:ext uri="{FF2B5EF4-FFF2-40B4-BE49-F238E27FC236}">
                <a16:creationId xmlns:a16="http://schemas.microsoft.com/office/drawing/2014/main" id="{EEF85151-FD99-044C-94C6-303E1F9532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D962DA6-4C15-D94D-878F-C27FE17D9EA9}"/>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35" name="Picture 34">
            <a:extLst>
              <a:ext uri="{FF2B5EF4-FFF2-40B4-BE49-F238E27FC236}">
                <a16:creationId xmlns:a16="http://schemas.microsoft.com/office/drawing/2014/main" id="{A12ADA19-10BC-3B4D-B102-68F6AF94F145}"/>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37" name="Picture 36">
            <a:extLst>
              <a:ext uri="{FF2B5EF4-FFF2-40B4-BE49-F238E27FC236}">
                <a16:creationId xmlns:a16="http://schemas.microsoft.com/office/drawing/2014/main" id="{7E87DF1F-29CF-CF4D-95F4-0408E921249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Tree>
    <p:extLst>
      <p:ext uri="{BB962C8B-B14F-4D97-AF65-F5344CB8AC3E}">
        <p14:creationId xmlns:p14="http://schemas.microsoft.com/office/powerpoint/2010/main" val="1172840751"/>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FAB58-A5AC-4A46-BD6B-A3E08F75EA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334254371"/>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over 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17BC7-2542-7444-9CB4-A0485CE3D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84" y="0"/>
            <a:ext cx="12187116"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686799" cy="6858000"/>
          </a:xfrm>
          <a:prstGeom prst="rect">
            <a:avLst/>
          </a:prstGeom>
          <a:gradFill flip="none" rotWithShape="1">
            <a:gsLst>
              <a:gs pos="100000">
                <a:schemeClr val="accent6">
                  <a:lumMod val="50000"/>
                  <a:alpha val="65000"/>
                </a:schemeClr>
              </a:gs>
              <a:gs pos="0">
                <a:schemeClr val="accent6">
                  <a:lumMod val="5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FB2E13-87DF-AF4C-87A1-7F9828AE9752}"/>
              </a:ext>
            </a:extLst>
          </p:cNvPr>
          <p:cNvSpPr/>
          <p:nvPr userDrawn="1"/>
        </p:nvSpPr>
        <p:spPr>
          <a:xfrm>
            <a:off x="19050" y="3429000"/>
            <a:ext cx="12168066" cy="3428999"/>
          </a:xfrm>
          <a:prstGeom prst="rect">
            <a:avLst/>
          </a:prstGeom>
          <a:gradFill flip="none" rotWithShape="1">
            <a:gsLst>
              <a:gs pos="99000">
                <a:srgbClr val="000000">
                  <a:alpha val="65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913221773"/>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Miss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1FB35-186D-BA41-BD93-77EAB1A169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93928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312997155"/>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ampus">
    <p:spTree>
      <p:nvGrpSpPr>
        <p:cNvPr id="1" name=""/>
        <p:cNvGrpSpPr/>
        <p:nvPr/>
      </p:nvGrpSpPr>
      <p:grpSpPr>
        <a:xfrm>
          <a:off x="0" y="0"/>
          <a:ext cx="0" cy="0"/>
          <a:chOff x="0" y="0"/>
          <a:chExt cx="0" cy="0"/>
        </a:xfrm>
      </p:grpSpPr>
      <p:pic>
        <p:nvPicPr>
          <p:cNvPr id="4" name="Picture 3" descr="A castle surrounded by trees&#10;&#10;Description automatically generated">
            <a:extLst>
              <a:ext uri="{FF2B5EF4-FFF2-40B4-BE49-F238E27FC236}">
                <a16:creationId xmlns:a16="http://schemas.microsoft.com/office/drawing/2014/main" id="{16B1C489-6C6A-604F-A8FF-8962C54024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2FC4BBF-BD7F-554D-BF2D-9E0165F6689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100179-EF0D-EF42-9B4C-58E60967694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9A568C05-4E06-C440-9D82-E085E359920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
        <p:nvSpPr>
          <p:cNvPr id="7" name="TextBox 6">
            <a:extLst>
              <a:ext uri="{FF2B5EF4-FFF2-40B4-BE49-F238E27FC236}">
                <a16:creationId xmlns:a16="http://schemas.microsoft.com/office/drawing/2014/main" id="{7773C18D-ECB5-5343-A38E-7337B23DE88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F1A36E5E-485F-7342-8330-1403520725E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4D2F1AA-A98E-9440-87B8-F59213954DA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Tree>
    <p:extLst>
      <p:ext uri="{BB962C8B-B14F-4D97-AF65-F5344CB8AC3E}">
        <p14:creationId xmlns:p14="http://schemas.microsoft.com/office/powerpoint/2010/main" val="1501457700"/>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oy in C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0133E-AA4E-7247-976E-9AF488B1CC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D38049C7-7C08-3F46-8DFE-B36E190E861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5" name="Straight Connector 24">
            <a:extLst>
              <a:ext uri="{FF2B5EF4-FFF2-40B4-BE49-F238E27FC236}">
                <a16:creationId xmlns:a16="http://schemas.microsoft.com/office/drawing/2014/main" id="{5DA34DFD-8262-0E4D-9CFB-DC3E65C8B658}"/>
              </a:ext>
            </a:extLst>
          </p:cNvPr>
          <p:cNvCxnSpPr>
            <a:cxnSpLocks/>
          </p:cNvCxnSpPr>
          <p:nvPr userDrawn="1"/>
        </p:nvCxnSpPr>
        <p:spPr>
          <a:xfrm>
            <a:off x="609600" y="6322070"/>
            <a:ext cx="8686800" cy="0"/>
          </a:xfrm>
          <a:prstGeom prst="line">
            <a:avLst/>
          </a:prstGeom>
          <a:ln w="12700" cap="rnd">
            <a:solidFill>
              <a:srgbClr val="000000"/>
            </a:solidFill>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BED5519-228F-B14F-95E8-954FF67F99C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pic>
        <p:nvPicPr>
          <p:cNvPr id="8" name="Picture 7">
            <a:extLst>
              <a:ext uri="{FF2B5EF4-FFF2-40B4-BE49-F238E27FC236}">
                <a16:creationId xmlns:a16="http://schemas.microsoft.com/office/drawing/2014/main" id="{A9C6D5A9-4F4B-E842-BCDD-7109D33876F2}"/>
              </a:ext>
            </a:extLst>
          </p:cNvPr>
          <p:cNvPicPr>
            <a:picLocks/>
          </p:cNvPicPr>
          <p:nvPr userDrawn="1"/>
        </p:nvPicPr>
        <p:blipFill>
          <a:blip r:embed="rId4">
            <a:biLevel thresh="75000"/>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9" name="TextBox 8">
            <a:extLst>
              <a:ext uri="{FF2B5EF4-FFF2-40B4-BE49-F238E27FC236}">
                <a16:creationId xmlns:a16="http://schemas.microsoft.com/office/drawing/2014/main" id="{9D145873-3C5C-E64E-B605-C9E047EAA00E}"/>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rgbClr val="000000"/>
                </a:solidFill>
                <a:latin typeface="Source Sans Pro" panose="020F0502020204030204" pitchFamily="34" charset="0"/>
                <a:cs typeface="Source Sans Pro" panose="020F0502020204030204" pitchFamily="34" charset="0"/>
              </a:rPr>
              <a:t>EdTrustWest.org</a:t>
            </a:r>
            <a:r>
              <a:rPr lang="en-US" sz="1400">
                <a:solidFill>
                  <a:srgbClr val="000000"/>
                </a:solidFill>
                <a:latin typeface="Source Sans Pro" panose="020F0502020204030204" pitchFamily="34" charset="0"/>
                <a:cs typeface="Source Sans Pro" panose="020F0502020204030204" pitchFamily="34" charset="0"/>
              </a:rPr>
              <a:t> | @</a:t>
            </a:r>
            <a:r>
              <a:rPr lang="en-US" sz="1400" err="1">
                <a:solidFill>
                  <a:srgbClr val="000000"/>
                </a:solidFill>
                <a:latin typeface="Source Sans Pro" panose="020F0502020204030204" pitchFamily="34" charset="0"/>
                <a:cs typeface="Source Sans Pro" panose="020F0502020204030204" pitchFamily="34" charset="0"/>
              </a:rPr>
              <a:t>EdTrustWest</a:t>
            </a:r>
            <a:endParaRPr lang="en-US" sz="1400">
              <a:solidFill>
                <a:srgbClr val="000000"/>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2927998125"/>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AF85B1A-196D-A449-BB72-2A7B41ADAF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703709891"/>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AF85B1A-196D-A449-BB72-2A7B41ADAF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5" name="Picture Placeholder 4">
            <a:extLst>
              <a:ext uri="{FF2B5EF4-FFF2-40B4-BE49-F238E27FC236}">
                <a16:creationId xmlns:a16="http://schemas.microsoft.com/office/drawing/2014/main" id="{F0DD9A41-E64D-3F48-8759-120D6027CC00}"/>
              </a:ext>
            </a:extLst>
          </p:cNvPr>
          <p:cNvSpPr>
            <a:spLocks noGrp="1"/>
          </p:cNvSpPr>
          <p:nvPr>
            <p:ph type="pic" sz="quarter" idx="10"/>
          </p:nvPr>
        </p:nvSpPr>
        <p:spPr>
          <a:xfrm>
            <a:off x="5174940" y="342900"/>
            <a:ext cx="2765425" cy="2589871"/>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3F0B0089-FC54-B342-985B-2E7A6686A10A}"/>
              </a:ext>
            </a:extLst>
          </p:cNvPr>
          <p:cNvSpPr>
            <a:spLocks noGrp="1"/>
          </p:cNvSpPr>
          <p:nvPr>
            <p:ph type="pic" sz="quarter" idx="11"/>
          </p:nvPr>
        </p:nvSpPr>
        <p:spPr>
          <a:xfrm>
            <a:off x="8141165" y="342900"/>
            <a:ext cx="2765425" cy="2589871"/>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FA198950-9ECD-C14C-AA3D-FE2194BE18DE}"/>
              </a:ext>
            </a:extLst>
          </p:cNvPr>
          <p:cNvSpPr>
            <a:spLocks noGrp="1"/>
          </p:cNvSpPr>
          <p:nvPr>
            <p:ph type="pic" sz="quarter" idx="12"/>
          </p:nvPr>
        </p:nvSpPr>
        <p:spPr>
          <a:xfrm>
            <a:off x="5174940" y="3122347"/>
            <a:ext cx="5731650" cy="2394422"/>
          </a:xfrm>
          <a:prstGeom prst="rect">
            <a:avLst/>
          </a:prstGeom>
        </p:spPr>
        <p:txBody>
          <a:bodyPr/>
          <a:lstStyle/>
          <a:p>
            <a:endParaRPr lang="en-US"/>
          </a:p>
        </p:txBody>
      </p:sp>
    </p:spTree>
    <p:extLst>
      <p:ext uri="{BB962C8B-B14F-4D97-AF65-F5344CB8AC3E}">
        <p14:creationId xmlns:p14="http://schemas.microsoft.com/office/powerpoint/2010/main" val="1845788617"/>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3A51570-BDE3-AA4F-A0A0-774F2BE01189}"/>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E10DC9BE-641A-5146-B72A-BFC12398D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pic>
        <p:nvPicPr>
          <p:cNvPr id="9" name="Picture 8">
            <a:extLst>
              <a:ext uri="{FF2B5EF4-FFF2-40B4-BE49-F238E27FC236}">
                <a16:creationId xmlns:a16="http://schemas.microsoft.com/office/drawing/2014/main" id="{E5AA21C6-EA76-0245-866E-C08FCDBC69FF}"/>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
        <p:nvSpPr>
          <p:cNvPr id="11" name="TextBox 10">
            <a:extLst>
              <a:ext uri="{FF2B5EF4-FFF2-40B4-BE49-F238E27FC236}">
                <a16:creationId xmlns:a16="http://schemas.microsoft.com/office/drawing/2014/main" id="{032F38F3-8919-0B46-A926-C8DC10FAF20D}"/>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7940238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qua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chemeClr val="accent1">
                  <a:lumMod val="75000"/>
                </a:schemeClr>
              </a:gs>
              <a:gs pos="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5AE043A4-D68A-9044-A33E-347D3FDD873A}"/>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FF0AA3-C9B2-8B45-9B76-38FC00F001BA}"/>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A70DAF80-4168-3E45-8F46-1A81500E22D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pic>
        <p:nvPicPr>
          <p:cNvPr id="10" name="Picture 9">
            <a:extLst>
              <a:ext uri="{FF2B5EF4-FFF2-40B4-BE49-F238E27FC236}">
                <a16:creationId xmlns:a16="http://schemas.microsoft.com/office/drawing/2014/main" id="{C93F2DFE-C291-4A2A-9A2D-FE7EDA50D2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350413446"/>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Green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rgbClr val="5C8727"/>
              </a:gs>
              <a:gs pos="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D077A0-7362-D546-9C39-53802336EB64}"/>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20" name="Straight Connector 19">
            <a:extLst>
              <a:ext uri="{FF2B5EF4-FFF2-40B4-BE49-F238E27FC236}">
                <a16:creationId xmlns:a16="http://schemas.microsoft.com/office/drawing/2014/main" id="{97386FCD-7C73-A541-9557-12803015D786}"/>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6F49778-3762-3D4D-9629-4669748CF0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0" name="TextBox 9">
            <a:extLst>
              <a:ext uri="{FF2B5EF4-FFF2-40B4-BE49-F238E27FC236}">
                <a16:creationId xmlns:a16="http://schemas.microsoft.com/office/drawing/2014/main" id="{EC37BB4A-BAEA-E94B-B90F-F2FE6F24FA05}"/>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8C5E1482-A8E7-8945-A140-F85CA419FE0F}"/>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Tree>
    <p:extLst>
      <p:ext uri="{BB962C8B-B14F-4D97-AF65-F5344CB8AC3E}">
        <p14:creationId xmlns:p14="http://schemas.microsoft.com/office/powerpoint/2010/main" val="2824280656"/>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qua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chemeClr val="accent1">
                  <a:lumMod val="75000"/>
                </a:schemeClr>
              </a:gs>
              <a:gs pos="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5AE043A4-D68A-9044-A33E-347D3FDD873A}"/>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EFE3A1D-DFFF-614A-A29D-ADE4030F84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61FF0AA3-C9B2-8B45-9B76-38FC00F001BA}"/>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A70DAF80-4168-3E45-8F46-1A81500E22D4}"/>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Tree>
    <p:extLst>
      <p:ext uri="{BB962C8B-B14F-4D97-AF65-F5344CB8AC3E}">
        <p14:creationId xmlns:p14="http://schemas.microsoft.com/office/powerpoint/2010/main" val="3350413446"/>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olid Oran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64D4B8-2EC8-8D42-B19E-43B6F254A2E5}"/>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6" name="Straight Connector 15">
            <a:extLst>
              <a:ext uri="{FF2B5EF4-FFF2-40B4-BE49-F238E27FC236}">
                <a16:creationId xmlns:a16="http://schemas.microsoft.com/office/drawing/2014/main" id="{BA2681E6-E03A-5442-A634-7FBF0EF29BB8}"/>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33604D9-4782-6949-8C2A-9B7C9F90FD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8" name="TextBox 7">
            <a:extLst>
              <a:ext uri="{FF2B5EF4-FFF2-40B4-BE49-F238E27FC236}">
                <a16:creationId xmlns:a16="http://schemas.microsoft.com/office/drawing/2014/main" id="{89C3A7B9-AD6D-5C4B-BCE4-4400BB320EE8}"/>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750A01F1-71BE-D546-888C-797AACF58E3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olid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24BDD7-092D-4F9A-A610-B294177C41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36798" y="469898"/>
            <a:ext cx="7518404" cy="3727876"/>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olid Oran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747CF9-6CB0-664D-B038-73C1BF8A2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6286" y="1580293"/>
            <a:ext cx="6839427" cy="2414318"/>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12192000" cy="1578274"/>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9947FEEA-9A8B-1A44-8514-7953B7D99BD5}"/>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8F30AA8-1E29-7547-A321-3183B8E6C2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5" name="TextBox 14">
            <a:extLst>
              <a:ext uri="{FF2B5EF4-FFF2-40B4-BE49-F238E27FC236}">
                <a16:creationId xmlns:a16="http://schemas.microsoft.com/office/drawing/2014/main" id="{0610045D-F993-EF42-A3FD-DC5A1838BAA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1636F289-2831-8C4E-BD97-78A2685FEB7E}"/>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278680874"/>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Solid Orang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98ADA-D806-9143-97EF-540E10795C3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4" name="Straight Connector 3">
            <a:extLst>
              <a:ext uri="{FF2B5EF4-FFF2-40B4-BE49-F238E27FC236}">
                <a16:creationId xmlns:a16="http://schemas.microsoft.com/office/drawing/2014/main" id="{6AE12875-CA06-BD4C-860A-102A9A319F49}"/>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8242E5E-89D2-A94D-9F01-586AFBF00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7" name="TextBox 6">
            <a:extLst>
              <a:ext uri="{FF2B5EF4-FFF2-40B4-BE49-F238E27FC236}">
                <a16:creationId xmlns:a16="http://schemas.microsoft.com/office/drawing/2014/main" id="{B8E5877E-C2A8-D149-BD59-5C08E6E218D3}"/>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8" name="Picture 7">
            <a:extLst>
              <a:ext uri="{FF2B5EF4-FFF2-40B4-BE49-F238E27FC236}">
                <a16:creationId xmlns:a16="http://schemas.microsoft.com/office/drawing/2014/main" id="{3CAD14D7-5661-9046-9B19-B42E11FB9267}"/>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364722825"/>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olid Grey">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A3A010-7941-D641-9A08-4DC4E460979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1C4644D5-9DC8-214E-AE99-78B0B47B56C7}"/>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886386E-18FB-AF4B-A52B-0FC64D1FEC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9" name="TextBox 8">
            <a:extLst>
              <a:ext uri="{FF2B5EF4-FFF2-40B4-BE49-F238E27FC236}">
                <a16:creationId xmlns:a16="http://schemas.microsoft.com/office/drawing/2014/main" id="{03DCBC07-4301-414A-A9B2-01993E890F28}"/>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3D58499E-CA45-0B46-81C7-1FBEF27809B7}"/>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491684822"/>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olid Gree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98D02D4-01A1-DB4D-A40A-EC6B645161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180594221"/>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olid Aqua">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98D02D4-01A1-DB4D-A40A-EC6B645161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09264098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olid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BE3C9-659E-4A9A-A362-6952B78E8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5878" y="708653"/>
            <a:ext cx="6900241" cy="3421371"/>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Orange Sidebar w/Student">
    <p:spTree>
      <p:nvGrpSpPr>
        <p:cNvPr id="1" name=""/>
        <p:cNvGrpSpPr/>
        <p:nvPr/>
      </p:nvGrpSpPr>
      <p:grpSpPr>
        <a:xfrm>
          <a:off x="0" y="0"/>
          <a:ext cx="0" cy="0"/>
          <a:chOff x="0" y="0"/>
          <a:chExt cx="0" cy="0"/>
        </a:xfrm>
      </p:grpSpPr>
      <p:pic>
        <p:nvPicPr>
          <p:cNvPr id="3" name="Picture 2" descr="A young boy using a computer sitting on top of a table&#10;&#10;Description automatically generated">
            <a:extLst>
              <a:ext uri="{FF2B5EF4-FFF2-40B4-BE49-F238E27FC236}">
                <a16:creationId xmlns:a16="http://schemas.microsoft.com/office/drawing/2014/main" id="{69DFDA31-BAB4-3E41-A488-D56F091BF08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267201" y="0"/>
            <a:ext cx="7924800" cy="6858000"/>
          </a:xfrm>
          <a:prstGeom prst="rect">
            <a:avLst/>
          </a:prstGeom>
        </p:spPr>
      </p:pic>
      <p:sp>
        <p:nvSpPr>
          <p:cNvPr id="34" name="Rectangle 33">
            <a:extLst>
              <a:ext uri="{FF2B5EF4-FFF2-40B4-BE49-F238E27FC236}">
                <a16:creationId xmlns:a16="http://schemas.microsoft.com/office/drawing/2014/main" id="{DE4C2A69-BE47-924C-B2E1-7D559074AC6B}"/>
              </a:ext>
            </a:extLst>
          </p:cNvPr>
          <p:cNvSpPr/>
          <p:nvPr userDrawn="1"/>
        </p:nvSpPr>
        <p:spPr>
          <a:xfrm>
            <a:off x="1"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D43DF4B-774E-6242-85CB-946B37D7894D}"/>
              </a:ext>
            </a:extLst>
          </p:cNvPr>
          <p:cNvCxnSpPr>
            <a:cxnSpLocks/>
          </p:cNvCxnSpPr>
          <p:nvPr userDrawn="1"/>
        </p:nvCxnSpPr>
        <p:spPr>
          <a:xfrm>
            <a:off x="4724400" y="6321563"/>
            <a:ext cx="4576763"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28F5B-364C-7345-981B-C6B507DA462C}"/>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008313E7-7CA6-E74E-BB50-266289056C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12" name="TextBox 11">
            <a:extLst>
              <a:ext uri="{FF2B5EF4-FFF2-40B4-BE49-F238E27FC236}">
                <a16:creationId xmlns:a16="http://schemas.microsoft.com/office/drawing/2014/main" id="{2C8092F6-F04C-C840-AF6B-96CF2E767BE0}"/>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4" name="Picture 13">
            <a:extLst>
              <a:ext uri="{FF2B5EF4-FFF2-40B4-BE49-F238E27FC236}">
                <a16:creationId xmlns:a16="http://schemas.microsoft.com/office/drawing/2014/main" id="{914E2C49-45DA-A04A-839C-FB112AE224D5}"/>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7369592" y="6428170"/>
            <a:ext cx="1005840" cy="168812"/>
          </a:xfrm>
          <a:prstGeom prst="rect">
            <a:avLst/>
          </a:prstGeom>
        </p:spPr>
      </p:pic>
    </p:spTree>
    <p:extLst>
      <p:ext uri="{BB962C8B-B14F-4D97-AF65-F5344CB8AC3E}">
        <p14:creationId xmlns:p14="http://schemas.microsoft.com/office/powerpoint/2010/main" val="4199947653"/>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Grad Photo">
    <p:spTree>
      <p:nvGrpSpPr>
        <p:cNvPr id="1" name=""/>
        <p:cNvGrpSpPr/>
        <p:nvPr/>
      </p:nvGrpSpPr>
      <p:grpSpPr>
        <a:xfrm>
          <a:off x="0" y="0"/>
          <a:ext cx="0" cy="0"/>
          <a:chOff x="0" y="0"/>
          <a:chExt cx="0" cy="0"/>
        </a:xfrm>
      </p:grpSpPr>
      <p:pic>
        <p:nvPicPr>
          <p:cNvPr id="3" name="Picture 2" descr="A person looking at the camera&#10;&#10;Description automatically generated">
            <a:extLst>
              <a:ext uri="{FF2B5EF4-FFF2-40B4-BE49-F238E27FC236}">
                <a16:creationId xmlns:a16="http://schemas.microsoft.com/office/drawing/2014/main" id="{C7B56FCD-35C6-0949-B653-D101B2144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67972" y="0"/>
            <a:ext cx="10824028" cy="6858000"/>
          </a:xfrm>
          <a:prstGeom prst="rect">
            <a:avLst/>
          </a:prstGeom>
        </p:spPr>
      </p:pic>
      <p:sp>
        <p:nvSpPr>
          <p:cNvPr id="8" name="TextBox 7">
            <a:extLst>
              <a:ext uri="{FF2B5EF4-FFF2-40B4-BE49-F238E27FC236}">
                <a16:creationId xmlns:a16="http://schemas.microsoft.com/office/drawing/2014/main" id="{66CB850C-4697-254D-8050-28DE91F07E15}"/>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B3AC483D-DC07-564B-ABDE-667128A8532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1E80825-E6EE-FE49-A383-47023DC693B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pic>
        <p:nvPicPr>
          <p:cNvPr id="9" name="Picture 8">
            <a:extLst>
              <a:ext uri="{FF2B5EF4-FFF2-40B4-BE49-F238E27FC236}">
                <a16:creationId xmlns:a16="http://schemas.microsoft.com/office/drawing/2014/main" id="{B42597EC-9CCF-544F-AF49-AF53EA9EE4F9}"/>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10" name="TextBox 9">
            <a:extLst>
              <a:ext uri="{FF2B5EF4-FFF2-40B4-BE49-F238E27FC236}">
                <a16:creationId xmlns:a16="http://schemas.microsoft.com/office/drawing/2014/main" id="{5C70961A-8591-4248-A353-E782604C79B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2863786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pplication Backgorun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C07CF0-CA5F-934F-8F4F-4E974BADBB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6CCBF68-8E9F-0B47-BB3B-A5587F2E13C2}"/>
              </a:ext>
            </a:extLst>
          </p:cNvPr>
          <p:cNvSpPr/>
          <p:nvPr userDrawn="1"/>
        </p:nvSpPr>
        <p:spPr>
          <a:xfrm>
            <a:off x="0" y="0"/>
            <a:ext cx="12192000"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1ED785-E4CB-5744-B0DC-4A78AB635208}"/>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2F84B4CC-06B9-0B40-8458-BD20D0BE82E2}"/>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4027222-3A65-0C49-B388-FEE0D0EAFE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1" name="TextBox 10">
            <a:extLst>
              <a:ext uri="{FF2B5EF4-FFF2-40B4-BE49-F238E27FC236}">
                <a16:creationId xmlns:a16="http://schemas.microsoft.com/office/drawing/2014/main" id="{6C5B1FC2-A52F-3D44-AFFC-D99735A5411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5708266F-E242-DC41-8007-F49A8A48B9FE}"/>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4020558526"/>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olla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EE16F-554E-4C4A-ABB5-AB90D6E780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7A1D2D-5537-1A4F-88BC-AFAEBB063D9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9" name="Straight Connector 28">
            <a:extLst>
              <a:ext uri="{FF2B5EF4-FFF2-40B4-BE49-F238E27FC236}">
                <a16:creationId xmlns:a16="http://schemas.microsoft.com/office/drawing/2014/main" id="{E7817D8D-781D-5543-B65A-96E69A301E50}"/>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762C64C-F56B-8342-8805-0348F3B2D23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71D2B1A6-D8FA-F243-963E-B4D237B7B07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1B939F96-DAEE-6C4D-9576-306A5D26D3B8}"/>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879091056"/>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Grad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F40BAD-D74D-EE4F-85A6-4D43A71DC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1" name="TextBox 10">
            <a:extLst>
              <a:ext uri="{FF2B5EF4-FFF2-40B4-BE49-F238E27FC236}">
                <a16:creationId xmlns:a16="http://schemas.microsoft.com/office/drawing/2014/main" id="{72DB5561-8F3E-FC4C-B721-B02A13704B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919954F-131F-5D45-A858-37F9FBEB5506}"/>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4FA3C9F4-C1E2-F84B-88D9-0D3437F4E1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C61DB692-AB56-E147-9A57-5AEDFADE8DC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CC6C7408-EA50-CA43-BCF4-38CFF3DF0A53}"/>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3842806560"/>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Capitol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1113A-7780-1342-B730-405385A9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11" name="TextBox 10">
            <a:extLst>
              <a:ext uri="{FF2B5EF4-FFF2-40B4-BE49-F238E27FC236}">
                <a16:creationId xmlns:a16="http://schemas.microsoft.com/office/drawing/2014/main" id="{82600D98-CB16-AF46-94EB-5EF65619FE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3226B4A-98AF-F74E-B45B-2EEB1F159914}"/>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9CCB47DC-5EC4-6549-8008-84D838BE692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41CD088D-8765-0044-82A0-8D7DBF1CBEF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43B7F9-BD11-0C42-A7B5-0B39D7D8D612}"/>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419081656"/>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pplication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36C34-8908-D84F-9556-5C758DA770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TextBox 9">
            <a:extLst>
              <a:ext uri="{FF2B5EF4-FFF2-40B4-BE49-F238E27FC236}">
                <a16:creationId xmlns:a16="http://schemas.microsoft.com/office/drawing/2014/main" id="{6D0A20F1-37FD-FE4B-BFE3-F7A47E7AD76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FA5A7C9A-26CC-9F4A-BA50-9DFA792A8EFC}"/>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6079028-3308-0C49-AB63-065F14487A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1C0F1332-2CE8-E649-9988-F05DF3C7B78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412B30D-29FE-8B48-B60E-8C2B561643C4}"/>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078245643"/>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6332664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46F5A3-F1DE-4BCC-B6A3-61AC21B098F2}" type="datetime1">
              <a:rPr lang="en-US" smtClean="0"/>
              <a:t>4/13/2023</a:t>
            </a:fld>
            <a:endParaRPr lang="en-US"/>
          </a:p>
        </p:txBody>
      </p:sp>
      <p:sp>
        <p:nvSpPr>
          <p:cNvPr id="6" name="Footer Placeholder 5"/>
          <p:cNvSpPr>
            <a:spLocks noGrp="1"/>
          </p:cNvSpPr>
          <p:nvPr>
            <p:ph type="ftr" sz="quarter" idx="11"/>
          </p:nvPr>
        </p:nvSpPr>
        <p:spPr/>
        <p:txBody>
          <a:bodyPr/>
          <a:lstStyle/>
          <a:p>
            <a:r>
              <a:rPr lang="en-US"/>
              <a:t>bit.ly/SRCS_Blueprint</a:t>
            </a:r>
          </a:p>
        </p:txBody>
      </p:sp>
      <p:sp>
        <p:nvSpPr>
          <p:cNvPr id="7" name="Slide Number Placeholder 6"/>
          <p:cNvSpPr>
            <a:spLocks noGrp="1"/>
          </p:cNvSpPr>
          <p:nvPr>
            <p:ph type="sldNum" sz="quarter" idx="12"/>
          </p:nvPr>
        </p:nvSpPr>
        <p:spPr/>
        <p:txBody>
          <a:bodyPr/>
          <a:lstStyle/>
          <a:p>
            <a:fld id="{AEB28354-096E-462C-AC12-F5AEAD00B8EA}" type="slidenum">
              <a:rPr lang="en-US" smtClean="0"/>
              <a:t>‹#›</a:t>
            </a:fld>
            <a:endParaRPr lang="en-US"/>
          </a:p>
        </p:txBody>
      </p:sp>
    </p:spTree>
    <p:extLst>
      <p:ext uri="{BB962C8B-B14F-4D97-AF65-F5344CB8AC3E}">
        <p14:creationId xmlns:p14="http://schemas.microsoft.com/office/powerpoint/2010/main" val="18074716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2"/>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3313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12192000" cy="1578274"/>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9947FEEA-9A8B-1A44-8514-7953B7D99BD5}"/>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10045D-F993-EF42-A3FD-DC5A1838BAA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1636F289-2831-8C4E-BD97-78A2685FEB7E}"/>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EA4293C2-41DF-4354-BC21-E7BAA08B7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278680874"/>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9"/>
        <p:cNvGrpSpPr/>
        <p:nvPr/>
      </p:nvGrpSpPr>
      <p:grpSpPr>
        <a:xfrm>
          <a:off x="0" y="0"/>
          <a:ext cx="0" cy="0"/>
          <a:chOff x="0" y="0"/>
          <a:chExt cx="0" cy="0"/>
        </a:xfrm>
      </p:grpSpPr>
      <p:sp>
        <p:nvSpPr>
          <p:cNvPr id="40" name="Google Shape;40;p8"/>
          <p:cNvSpPr/>
          <p:nvPr/>
        </p:nvSpPr>
        <p:spPr>
          <a:xfrm flipH="1">
            <a:off x="10995200" y="5661233"/>
            <a:ext cx="1196800" cy="11968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p:nvPr/>
        </p:nvSpPr>
        <p:spPr>
          <a:xfrm flipH="1">
            <a:off x="10995200" y="5661167"/>
            <a:ext cx="1196800" cy="1196800"/>
          </a:xfrm>
          <a:prstGeom prst="round1Rect">
            <a:avLst>
              <a:gd name="adj" fmla="val 16667"/>
            </a:avLst>
          </a:prstGeom>
          <a:solidFill>
            <a:schemeClr val="lt1">
              <a:alpha val="680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8"/>
          <p:cNvSpPr txBox="1">
            <a:spLocks noGrp="1"/>
          </p:cNvSpPr>
          <p:nvPr>
            <p:ph type="ctrTitle"/>
          </p:nvPr>
        </p:nvSpPr>
        <p:spPr>
          <a:xfrm>
            <a:off x="0" y="611067"/>
            <a:ext cx="10995200" cy="1244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00ACA5"/>
              </a:buClr>
              <a:buSzPts val="4800"/>
              <a:buNone/>
              <a:defRPr sz="6400">
                <a:solidFill>
                  <a:srgbClr val="00ACA5"/>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3" name="Google Shape;43;p8"/>
          <p:cNvSpPr txBox="1">
            <a:spLocks noGrp="1"/>
          </p:cNvSpPr>
          <p:nvPr>
            <p:ph type="subTitle" idx="1"/>
          </p:nvPr>
        </p:nvSpPr>
        <p:spPr>
          <a:xfrm>
            <a:off x="520700" y="3718840"/>
            <a:ext cx="10962800" cy="577200"/>
          </a:xfrm>
          <a:prstGeom prst="rect">
            <a:avLst/>
          </a:prstGeom>
        </p:spPr>
        <p:txBody>
          <a:bodyPr spcFirstLastPara="1" wrap="square" lIns="68575" tIns="34275" rIns="68575" bIns="34275" anchor="t" anchorCtr="0">
            <a:noAutofit/>
          </a:bodyPr>
          <a:lstStyle>
            <a:lvl1pPr lvl="0" rtl="0">
              <a:lnSpc>
                <a:spcPct val="100000"/>
              </a:lnSpc>
              <a:spcBef>
                <a:spcPts val="1067"/>
              </a:spcBef>
              <a:spcAft>
                <a:spcPts val="0"/>
              </a:spcAft>
              <a:buClr>
                <a:schemeClr val="lt1"/>
              </a:buClr>
              <a:buSzPts val="1800"/>
              <a:buNone/>
              <a:defRPr>
                <a:solidFill>
                  <a:schemeClr val="lt1"/>
                </a:solidFill>
              </a:defRPr>
            </a:lvl1pPr>
            <a:lvl2pPr lvl="1" rtl="0">
              <a:lnSpc>
                <a:spcPct val="100000"/>
              </a:lnSpc>
              <a:spcBef>
                <a:spcPts val="533"/>
              </a:spcBef>
              <a:spcAft>
                <a:spcPts val="0"/>
              </a:spcAft>
              <a:buClr>
                <a:schemeClr val="lt1"/>
              </a:buClr>
              <a:buSzPts val="1800"/>
              <a:buNone/>
              <a:defRPr sz="2400">
                <a:solidFill>
                  <a:schemeClr val="lt1"/>
                </a:solidFill>
              </a:defRPr>
            </a:lvl2pPr>
            <a:lvl3pPr lvl="2" rtl="0">
              <a:lnSpc>
                <a:spcPct val="100000"/>
              </a:lnSpc>
              <a:spcBef>
                <a:spcPts val="533"/>
              </a:spcBef>
              <a:spcAft>
                <a:spcPts val="0"/>
              </a:spcAft>
              <a:buClr>
                <a:schemeClr val="lt1"/>
              </a:buClr>
              <a:buSzPts val="1800"/>
              <a:buNone/>
              <a:defRPr sz="2400">
                <a:solidFill>
                  <a:schemeClr val="lt1"/>
                </a:solidFill>
              </a:defRPr>
            </a:lvl3pPr>
            <a:lvl4pPr lvl="3" rtl="0">
              <a:lnSpc>
                <a:spcPct val="100000"/>
              </a:lnSpc>
              <a:spcBef>
                <a:spcPts val="533"/>
              </a:spcBef>
              <a:spcAft>
                <a:spcPts val="0"/>
              </a:spcAft>
              <a:buClr>
                <a:schemeClr val="lt1"/>
              </a:buClr>
              <a:buSzPts val="1800"/>
              <a:buNone/>
              <a:defRPr sz="2400">
                <a:solidFill>
                  <a:schemeClr val="lt1"/>
                </a:solidFill>
              </a:defRPr>
            </a:lvl4pPr>
            <a:lvl5pPr lvl="4" rtl="0">
              <a:lnSpc>
                <a:spcPct val="100000"/>
              </a:lnSpc>
              <a:spcBef>
                <a:spcPts val="533"/>
              </a:spcBef>
              <a:spcAft>
                <a:spcPts val="0"/>
              </a:spcAft>
              <a:buClr>
                <a:schemeClr val="lt1"/>
              </a:buClr>
              <a:buSzPts val="1800"/>
              <a:buNone/>
              <a:defRPr sz="2400">
                <a:solidFill>
                  <a:schemeClr val="lt1"/>
                </a:solidFill>
              </a:defRPr>
            </a:lvl5pPr>
            <a:lvl6pPr lvl="5" rtl="0">
              <a:lnSpc>
                <a:spcPct val="100000"/>
              </a:lnSpc>
              <a:spcBef>
                <a:spcPts val="533"/>
              </a:spcBef>
              <a:spcAft>
                <a:spcPts val="0"/>
              </a:spcAft>
              <a:buClr>
                <a:schemeClr val="lt1"/>
              </a:buClr>
              <a:buSzPts val="1800"/>
              <a:buNone/>
              <a:defRPr sz="2400">
                <a:solidFill>
                  <a:schemeClr val="lt1"/>
                </a:solidFill>
              </a:defRPr>
            </a:lvl6pPr>
            <a:lvl7pPr lvl="6" rtl="0">
              <a:lnSpc>
                <a:spcPct val="100000"/>
              </a:lnSpc>
              <a:spcBef>
                <a:spcPts val="533"/>
              </a:spcBef>
              <a:spcAft>
                <a:spcPts val="0"/>
              </a:spcAft>
              <a:buClr>
                <a:schemeClr val="lt1"/>
              </a:buClr>
              <a:buSzPts val="1800"/>
              <a:buNone/>
              <a:defRPr sz="2400">
                <a:solidFill>
                  <a:schemeClr val="lt1"/>
                </a:solidFill>
              </a:defRPr>
            </a:lvl7pPr>
            <a:lvl8pPr lvl="7" rtl="0">
              <a:lnSpc>
                <a:spcPct val="100000"/>
              </a:lnSpc>
              <a:spcBef>
                <a:spcPts val="533"/>
              </a:spcBef>
              <a:spcAft>
                <a:spcPts val="0"/>
              </a:spcAft>
              <a:buClr>
                <a:schemeClr val="lt1"/>
              </a:buClr>
              <a:buSzPts val="1800"/>
              <a:buNone/>
              <a:defRPr sz="2400">
                <a:solidFill>
                  <a:schemeClr val="lt1"/>
                </a:solidFill>
              </a:defRPr>
            </a:lvl8pPr>
            <a:lvl9pPr lvl="8" rtl="0">
              <a:lnSpc>
                <a:spcPct val="100000"/>
              </a:lnSpc>
              <a:spcBef>
                <a:spcPts val="533"/>
              </a:spcBef>
              <a:spcAft>
                <a:spcPts val="0"/>
              </a:spcAft>
              <a:buClr>
                <a:schemeClr val="lt1"/>
              </a:buClr>
              <a:buSzPts val="1800"/>
              <a:buNone/>
              <a:defRPr sz="2400">
                <a:solidFill>
                  <a:schemeClr val="lt1"/>
                </a:solidFill>
              </a:defRPr>
            </a:lvl9pPr>
          </a:lstStyle>
          <a:p>
            <a:endParaRPr/>
          </a:p>
        </p:txBody>
      </p:sp>
      <p:sp>
        <p:nvSpPr>
          <p:cNvPr id="44" name="Google Shape;44;p8"/>
          <p:cNvSpPr txBox="1">
            <a:spLocks noGrp="1"/>
          </p:cNvSpPr>
          <p:nvPr>
            <p:ph type="sldNum" idx="12"/>
          </p:nvPr>
        </p:nvSpPr>
        <p:spPr>
          <a:xfrm>
            <a:off x="11364721" y="6260831"/>
            <a:ext cx="731600" cy="5248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45" name="Google Shape;45;p8"/>
          <p:cNvSpPr/>
          <p:nvPr/>
        </p:nvSpPr>
        <p:spPr>
          <a:xfrm rot="-5400000">
            <a:off x="8460000" y="3138233"/>
            <a:ext cx="6870400" cy="593600"/>
          </a:xfrm>
          <a:prstGeom prst="rect">
            <a:avLst/>
          </a:prstGeom>
          <a:solidFill>
            <a:srgbClr val="DAFFE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8"/>
          <p:cNvSpPr/>
          <p:nvPr/>
        </p:nvSpPr>
        <p:spPr>
          <a:xfrm rot="-5400000">
            <a:off x="7856800" y="3138233"/>
            <a:ext cx="6870400" cy="593600"/>
          </a:xfrm>
          <a:prstGeom prst="rect">
            <a:avLst/>
          </a:prstGeom>
          <a:solidFill>
            <a:srgbClr val="FBAE56">
              <a:alpha val="73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90433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91"/>
        <p:cNvGrpSpPr/>
        <p:nvPr/>
      </p:nvGrpSpPr>
      <p:grpSpPr>
        <a:xfrm>
          <a:off x="0" y="0"/>
          <a:ext cx="0" cy="0"/>
          <a:chOff x="0" y="0"/>
          <a:chExt cx="0" cy="0"/>
        </a:xfrm>
      </p:grpSpPr>
      <p:sp>
        <p:nvSpPr>
          <p:cNvPr id="92" name="Google Shape;92;p14"/>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90591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5. Content">
  <p:cSld name="5. Content">
    <p:spTree>
      <p:nvGrpSpPr>
        <p:cNvPr id="1" name="Shape 218"/>
        <p:cNvGrpSpPr/>
        <p:nvPr/>
      </p:nvGrpSpPr>
      <p:grpSpPr>
        <a:xfrm>
          <a:off x="0" y="0"/>
          <a:ext cx="0" cy="0"/>
          <a:chOff x="0" y="0"/>
          <a:chExt cx="0" cy="0"/>
        </a:xfrm>
      </p:grpSpPr>
      <p:grpSp>
        <p:nvGrpSpPr>
          <p:cNvPr id="219" name="Google Shape;219;p45"/>
          <p:cNvGrpSpPr/>
          <p:nvPr/>
        </p:nvGrpSpPr>
        <p:grpSpPr>
          <a:xfrm>
            <a:off x="1107190" y="978741"/>
            <a:ext cx="994351" cy="61101"/>
            <a:chOff x="4580561" y="2589004"/>
            <a:chExt cx="1064464" cy="25200"/>
          </a:xfrm>
        </p:grpSpPr>
        <p:sp>
          <p:nvSpPr>
            <p:cNvPr id="220" name="Google Shape;220;p45"/>
            <p:cNvSpPr/>
            <p:nvPr/>
          </p:nvSpPr>
          <p:spPr>
            <a:xfrm rot="-5400000">
              <a:off x="5366325" y="2335504"/>
              <a:ext cx="25200" cy="5322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1" name="Google Shape;221;p45"/>
            <p:cNvSpPr/>
            <p:nvPr/>
          </p:nvSpPr>
          <p:spPr>
            <a:xfrm rot="-5400000">
              <a:off x="4836311" y="2333254"/>
              <a:ext cx="25200" cy="5367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22" name="Google Shape;222;p45"/>
          <p:cNvSpPr txBox="1">
            <a:spLocks noGrp="1"/>
          </p:cNvSpPr>
          <p:nvPr>
            <p:ph type="title"/>
          </p:nvPr>
        </p:nvSpPr>
        <p:spPr>
          <a:xfrm>
            <a:off x="972600" y="1148600"/>
            <a:ext cx="10251600" cy="7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87CC1"/>
              </a:buClr>
              <a:buSzPts val="4000"/>
              <a:buFont typeface="Calibri"/>
              <a:buNone/>
              <a:defRPr sz="5333">
                <a:solidFill>
                  <a:srgbClr val="087CC1"/>
                </a:solidFill>
              </a:defRPr>
            </a:lvl1pPr>
            <a:lvl2pPr lvl="1" algn="l">
              <a:lnSpc>
                <a:spcPct val="100000"/>
              </a:lnSpc>
              <a:spcBef>
                <a:spcPts val="0"/>
              </a:spcBef>
              <a:spcAft>
                <a:spcPts val="0"/>
              </a:spcAft>
              <a:buClr>
                <a:schemeClr val="dk2"/>
              </a:buClr>
              <a:buSzPts val="4000"/>
              <a:buNone/>
              <a:defRPr sz="5333">
                <a:solidFill>
                  <a:schemeClr val="dk2"/>
                </a:solidFill>
              </a:defRPr>
            </a:lvl2pPr>
            <a:lvl3pPr lvl="2" algn="l">
              <a:lnSpc>
                <a:spcPct val="100000"/>
              </a:lnSpc>
              <a:spcBef>
                <a:spcPts val="0"/>
              </a:spcBef>
              <a:spcAft>
                <a:spcPts val="0"/>
              </a:spcAft>
              <a:buClr>
                <a:schemeClr val="dk2"/>
              </a:buClr>
              <a:buSzPts val="4000"/>
              <a:buNone/>
              <a:defRPr sz="5333">
                <a:solidFill>
                  <a:schemeClr val="dk2"/>
                </a:solidFill>
              </a:defRPr>
            </a:lvl3pPr>
            <a:lvl4pPr lvl="3" algn="l">
              <a:lnSpc>
                <a:spcPct val="100000"/>
              </a:lnSpc>
              <a:spcBef>
                <a:spcPts val="0"/>
              </a:spcBef>
              <a:spcAft>
                <a:spcPts val="0"/>
              </a:spcAft>
              <a:buClr>
                <a:schemeClr val="dk2"/>
              </a:buClr>
              <a:buSzPts val="4000"/>
              <a:buNone/>
              <a:defRPr sz="5333">
                <a:solidFill>
                  <a:schemeClr val="dk2"/>
                </a:solidFill>
              </a:defRPr>
            </a:lvl4pPr>
            <a:lvl5pPr lvl="4" algn="l">
              <a:lnSpc>
                <a:spcPct val="100000"/>
              </a:lnSpc>
              <a:spcBef>
                <a:spcPts val="0"/>
              </a:spcBef>
              <a:spcAft>
                <a:spcPts val="0"/>
              </a:spcAft>
              <a:buClr>
                <a:schemeClr val="dk2"/>
              </a:buClr>
              <a:buSzPts val="4000"/>
              <a:buNone/>
              <a:defRPr sz="5333">
                <a:solidFill>
                  <a:schemeClr val="dk2"/>
                </a:solidFill>
              </a:defRPr>
            </a:lvl5pPr>
            <a:lvl6pPr lvl="5" algn="l">
              <a:lnSpc>
                <a:spcPct val="100000"/>
              </a:lnSpc>
              <a:spcBef>
                <a:spcPts val="0"/>
              </a:spcBef>
              <a:spcAft>
                <a:spcPts val="0"/>
              </a:spcAft>
              <a:buClr>
                <a:schemeClr val="dk2"/>
              </a:buClr>
              <a:buSzPts val="4000"/>
              <a:buNone/>
              <a:defRPr sz="5333">
                <a:solidFill>
                  <a:schemeClr val="dk2"/>
                </a:solidFill>
              </a:defRPr>
            </a:lvl6pPr>
            <a:lvl7pPr lvl="6" algn="l">
              <a:lnSpc>
                <a:spcPct val="100000"/>
              </a:lnSpc>
              <a:spcBef>
                <a:spcPts val="0"/>
              </a:spcBef>
              <a:spcAft>
                <a:spcPts val="0"/>
              </a:spcAft>
              <a:buClr>
                <a:schemeClr val="dk2"/>
              </a:buClr>
              <a:buSzPts val="4000"/>
              <a:buNone/>
              <a:defRPr sz="5333">
                <a:solidFill>
                  <a:schemeClr val="dk2"/>
                </a:solidFill>
              </a:defRPr>
            </a:lvl7pPr>
            <a:lvl8pPr lvl="7" algn="l">
              <a:lnSpc>
                <a:spcPct val="100000"/>
              </a:lnSpc>
              <a:spcBef>
                <a:spcPts val="0"/>
              </a:spcBef>
              <a:spcAft>
                <a:spcPts val="0"/>
              </a:spcAft>
              <a:buClr>
                <a:schemeClr val="dk2"/>
              </a:buClr>
              <a:buSzPts val="4000"/>
              <a:buNone/>
              <a:defRPr sz="5333">
                <a:solidFill>
                  <a:schemeClr val="dk2"/>
                </a:solidFill>
              </a:defRPr>
            </a:lvl8pPr>
            <a:lvl9pPr lvl="8" algn="l">
              <a:lnSpc>
                <a:spcPct val="100000"/>
              </a:lnSpc>
              <a:spcBef>
                <a:spcPts val="0"/>
              </a:spcBef>
              <a:spcAft>
                <a:spcPts val="0"/>
              </a:spcAft>
              <a:buClr>
                <a:schemeClr val="dk2"/>
              </a:buClr>
              <a:buSzPts val="4000"/>
              <a:buNone/>
              <a:defRPr sz="5333">
                <a:solidFill>
                  <a:schemeClr val="dk2"/>
                </a:solidFill>
              </a:defRPr>
            </a:lvl9pPr>
          </a:lstStyle>
          <a:p>
            <a:endParaRPr/>
          </a:p>
        </p:txBody>
      </p:sp>
      <p:sp>
        <p:nvSpPr>
          <p:cNvPr id="223" name="Google Shape;223;p45"/>
          <p:cNvSpPr txBox="1">
            <a:spLocks noGrp="1"/>
          </p:cNvSpPr>
          <p:nvPr>
            <p:ph type="body" idx="1"/>
          </p:nvPr>
        </p:nvSpPr>
        <p:spPr>
          <a:xfrm>
            <a:off x="972600" y="2162233"/>
            <a:ext cx="10251600" cy="30148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1"/>
              </a:buClr>
              <a:buSzPts val="1600"/>
              <a:buChar char="●"/>
              <a:defRPr sz="2133"/>
            </a:lvl1pPr>
            <a:lvl2pPr marL="914400" lvl="1" indent="-330200" algn="l">
              <a:lnSpc>
                <a:spcPct val="115000"/>
              </a:lnSpc>
              <a:spcBef>
                <a:spcPts val="2133"/>
              </a:spcBef>
              <a:spcAft>
                <a:spcPts val="0"/>
              </a:spcAft>
              <a:buClr>
                <a:schemeClr val="dk1"/>
              </a:buClr>
              <a:buSzPts val="1600"/>
              <a:buChar char="○"/>
              <a:defRPr sz="2133"/>
            </a:lvl2pPr>
            <a:lvl3pPr marL="1371600" lvl="2" indent="-330200" algn="l">
              <a:lnSpc>
                <a:spcPct val="115000"/>
              </a:lnSpc>
              <a:spcBef>
                <a:spcPts val="2133"/>
              </a:spcBef>
              <a:spcAft>
                <a:spcPts val="0"/>
              </a:spcAft>
              <a:buClr>
                <a:schemeClr val="dk1"/>
              </a:buClr>
              <a:buSzPts val="1600"/>
              <a:buChar char="■"/>
              <a:defRPr sz="2133"/>
            </a:lvl3pPr>
            <a:lvl4pPr marL="1828800" lvl="3" indent="-330200" algn="l">
              <a:lnSpc>
                <a:spcPct val="115000"/>
              </a:lnSpc>
              <a:spcBef>
                <a:spcPts val="2133"/>
              </a:spcBef>
              <a:spcAft>
                <a:spcPts val="0"/>
              </a:spcAft>
              <a:buClr>
                <a:schemeClr val="dk1"/>
              </a:buClr>
              <a:buSzPts val="1600"/>
              <a:buChar char="●"/>
              <a:defRPr sz="2133"/>
            </a:lvl4pPr>
            <a:lvl5pPr marL="2286000" lvl="4" indent="-330200" algn="l">
              <a:lnSpc>
                <a:spcPct val="115000"/>
              </a:lnSpc>
              <a:spcBef>
                <a:spcPts val="2133"/>
              </a:spcBef>
              <a:spcAft>
                <a:spcPts val="0"/>
              </a:spcAft>
              <a:buClr>
                <a:schemeClr val="dk1"/>
              </a:buClr>
              <a:buSzPts val="1600"/>
              <a:buChar char="○"/>
              <a:defRPr sz="2133"/>
            </a:lvl5pPr>
            <a:lvl6pPr marL="2743200" lvl="5" indent="-330200" algn="l">
              <a:lnSpc>
                <a:spcPct val="115000"/>
              </a:lnSpc>
              <a:spcBef>
                <a:spcPts val="2133"/>
              </a:spcBef>
              <a:spcAft>
                <a:spcPts val="0"/>
              </a:spcAft>
              <a:buClr>
                <a:schemeClr val="dk1"/>
              </a:buClr>
              <a:buSzPts val="1600"/>
              <a:buChar char="■"/>
              <a:defRPr sz="2133"/>
            </a:lvl6pPr>
            <a:lvl7pPr marL="3200400" lvl="6" indent="-330200" algn="l">
              <a:lnSpc>
                <a:spcPct val="115000"/>
              </a:lnSpc>
              <a:spcBef>
                <a:spcPts val="2133"/>
              </a:spcBef>
              <a:spcAft>
                <a:spcPts val="0"/>
              </a:spcAft>
              <a:buClr>
                <a:schemeClr val="dk1"/>
              </a:buClr>
              <a:buSzPts val="1600"/>
              <a:buChar char="●"/>
              <a:defRPr sz="2133"/>
            </a:lvl7pPr>
            <a:lvl8pPr marL="3657600" lvl="7" indent="-330200" algn="l">
              <a:lnSpc>
                <a:spcPct val="115000"/>
              </a:lnSpc>
              <a:spcBef>
                <a:spcPts val="2133"/>
              </a:spcBef>
              <a:spcAft>
                <a:spcPts val="0"/>
              </a:spcAft>
              <a:buClr>
                <a:schemeClr val="dk1"/>
              </a:buClr>
              <a:buSzPts val="1600"/>
              <a:buChar char="○"/>
              <a:defRPr sz="2133"/>
            </a:lvl8pPr>
            <a:lvl9pPr marL="4114800" lvl="8" indent="-330200" algn="l">
              <a:lnSpc>
                <a:spcPct val="115000"/>
              </a:lnSpc>
              <a:spcBef>
                <a:spcPts val="2133"/>
              </a:spcBef>
              <a:spcAft>
                <a:spcPts val="2133"/>
              </a:spcAft>
              <a:buClr>
                <a:schemeClr val="dk1"/>
              </a:buClr>
              <a:buSzPts val="1600"/>
              <a:buChar char="■"/>
              <a:defRPr sz="2133"/>
            </a:lvl9pPr>
          </a:lstStyle>
          <a:p>
            <a:endParaRPr/>
          </a:p>
        </p:txBody>
      </p:sp>
      <p:sp>
        <p:nvSpPr>
          <p:cNvPr id="224" name="Google Shape;224;p45"/>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25" name="Google Shape;225;p45"/>
          <p:cNvSpPr/>
          <p:nvPr/>
        </p:nvSpPr>
        <p:spPr>
          <a:xfrm>
            <a:off x="2400" y="6201867"/>
            <a:ext cx="12192000" cy="650400"/>
          </a:xfrm>
          <a:prstGeom prst="rect">
            <a:avLst/>
          </a:prstGeom>
          <a:solidFill>
            <a:srgbClr val="FFF2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26" name="Google Shape;226;p4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81847" y="6201869"/>
            <a:ext cx="5833100" cy="694167"/>
          </a:xfrm>
          <a:prstGeom prst="rect">
            <a:avLst/>
          </a:prstGeom>
          <a:noFill/>
          <a:ln>
            <a:noFill/>
          </a:ln>
        </p:spPr>
      </p:pic>
    </p:spTree>
    <p:extLst>
      <p:ext uri="{BB962C8B-B14F-4D97-AF65-F5344CB8AC3E}">
        <p14:creationId xmlns:p14="http://schemas.microsoft.com/office/powerpoint/2010/main" val="5525932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9. Content">
  <p:cSld name="9. Content">
    <p:spTree>
      <p:nvGrpSpPr>
        <p:cNvPr id="1" name="Shape 227"/>
        <p:cNvGrpSpPr/>
        <p:nvPr/>
      </p:nvGrpSpPr>
      <p:grpSpPr>
        <a:xfrm>
          <a:off x="0" y="0"/>
          <a:ext cx="0" cy="0"/>
          <a:chOff x="0" y="0"/>
          <a:chExt cx="0" cy="0"/>
        </a:xfrm>
      </p:grpSpPr>
      <p:sp>
        <p:nvSpPr>
          <p:cNvPr id="228" name="Google Shape;228;p46"/>
          <p:cNvSpPr txBox="1">
            <a:spLocks noGrp="1"/>
          </p:cNvSpPr>
          <p:nvPr>
            <p:ph type="sldNum" idx="12"/>
          </p:nvPr>
        </p:nvSpPr>
        <p:spPr>
          <a:xfrm>
            <a:off x="11381733" y="633313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p46"/>
          <p:cNvSpPr/>
          <p:nvPr/>
        </p:nvSpPr>
        <p:spPr>
          <a:xfrm>
            <a:off x="2400" y="6201867"/>
            <a:ext cx="12192000" cy="650400"/>
          </a:xfrm>
          <a:prstGeom prst="rect">
            <a:avLst/>
          </a:prstGeom>
          <a:solidFill>
            <a:srgbClr val="FFF2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30" name="Google Shape;230;p4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81847" y="6201869"/>
            <a:ext cx="5833100" cy="694167"/>
          </a:xfrm>
          <a:prstGeom prst="rect">
            <a:avLst/>
          </a:prstGeom>
          <a:noFill/>
          <a:ln>
            <a:noFill/>
          </a:ln>
        </p:spPr>
      </p:pic>
    </p:spTree>
    <p:extLst>
      <p:ext uri="{BB962C8B-B14F-4D97-AF65-F5344CB8AC3E}">
        <p14:creationId xmlns:p14="http://schemas.microsoft.com/office/powerpoint/2010/main" val="32629767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8. Content ">
  <p:cSld name="8. Content ">
    <p:spTree>
      <p:nvGrpSpPr>
        <p:cNvPr id="1" name="Shape 357"/>
        <p:cNvGrpSpPr/>
        <p:nvPr/>
      </p:nvGrpSpPr>
      <p:grpSpPr>
        <a:xfrm>
          <a:off x="0" y="0"/>
          <a:ext cx="0" cy="0"/>
          <a:chOff x="0" y="0"/>
          <a:chExt cx="0" cy="0"/>
        </a:xfrm>
      </p:grpSpPr>
      <p:grpSp>
        <p:nvGrpSpPr>
          <p:cNvPr id="358" name="Google Shape;358;g8b5b51e986_3_29"/>
          <p:cNvGrpSpPr/>
          <p:nvPr/>
        </p:nvGrpSpPr>
        <p:grpSpPr>
          <a:xfrm>
            <a:off x="1107190" y="978741"/>
            <a:ext cx="994351" cy="61101"/>
            <a:chOff x="4580561" y="2589004"/>
            <a:chExt cx="1064464" cy="25200"/>
          </a:xfrm>
        </p:grpSpPr>
        <p:sp>
          <p:nvSpPr>
            <p:cNvPr id="359" name="Google Shape;359;g8b5b51e986_3_29"/>
            <p:cNvSpPr/>
            <p:nvPr/>
          </p:nvSpPr>
          <p:spPr>
            <a:xfrm rot="-5400000">
              <a:off x="5366325" y="2335504"/>
              <a:ext cx="25200" cy="5322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0" name="Google Shape;360;g8b5b51e986_3_29"/>
            <p:cNvSpPr/>
            <p:nvPr/>
          </p:nvSpPr>
          <p:spPr>
            <a:xfrm rot="-5400000">
              <a:off x="4836311" y="2333254"/>
              <a:ext cx="25200" cy="5367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61" name="Google Shape;361;g8b5b51e986_3_29"/>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62" name="Google Shape;362;g8b5b51e986_3_29"/>
          <p:cNvSpPr/>
          <p:nvPr/>
        </p:nvSpPr>
        <p:spPr>
          <a:xfrm>
            <a:off x="2400" y="6201867"/>
            <a:ext cx="12192000" cy="650400"/>
          </a:xfrm>
          <a:prstGeom prst="rect">
            <a:avLst/>
          </a:prstGeom>
          <a:solidFill>
            <a:srgbClr val="FFF2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363" name="Google Shape;363;g8b5b51e986_3_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81847" y="6201869"/>
            <a:ext cx="5833100" cy="694167"/>
          </a:xfrm>
          <a:prstGeom prst="rect">
            <a:avLst/>
          </a:prstGeom>
          <a:noFill/>
          <a:ln>
            <a:noFill/>
          </a:ln>
        </p:spPr>
      </p:pic>
      <p:sp>
        <p:nvSpPr>
          <p:cNvPr id="364" name="Google Shape;364;g8b5b51e986_3_29"/>
          <p:cNvSpPr txBox="1">
            <a:spLocks noGrp="1"/>
          </p:cNvSpPr>
          <p:nvPr>
            <p:ph type="body" idx="1"/>
          </p:nvPr>
        </p:nvSpPr>
        <p:spPr>
          <a:xfrm>
            <a:off x="992667" y="2604600"/>
            <a:ext cx="5191200" cy="27772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1"/>
              </a:buClr>
              <a:buSzPts val="1600"/>
              <a:buChar char="●"/>
              <a:defRPr sz="2133"/>
            </a:lvl1pPr>
            <a:lvl2pPr marL="914400" lvl="1" indent="-330200" algn="l">
              <a:lnSpc>
                <a:spcPct val="115000"/>
              </a:lnSpc>
              <a:spcBef>
                <a:spcPts val="2133"/>
              </a:spcBef>
              <a:spcAft>
                <a:spcPts val="0"/>
              </a:spcAft>
              <a:buClr>
                <a:schemeClr val="dk1"/>
              </a:buClr>
              <a:buSzPts val="1600"/>
              <a:buChar char="○"/>
              <a:defRPr sz="2133"/>
            </a:lvl2pPr>
            <a:lvl3pPr marL="1371600" lvl="2" indent="-330200" algn="l">
              <a:lnSpc>
                <a:spcPct val="115000"/>
              </a:lnSpc>
              <a:spcBef>
                <a:spcPts val="2133"/>
              </a:spcBef>
              <a:spcAft>
                <a:spcPts val="0"/>
              </a:spcAft>
              <a:buClr>
                <a:schemeClr val="dk1"/>
              </a:buClr>
              <a:buSzPts val="1600"/>
              <a:buChar char="■"/>
              <a:defRPr sz="2133"/>
            </a:lvl3pPr>
            <a:lvl4pPr marL="1828800" lvl="3" indent="-330200" algn="l">
              <a:lnSpc>
                <a:spcPct val="115000"/>
              </a:lnSpc>
              <a:spcBef>
                <a:spcPts val="2133"/>
              </a:spcBef>
              <a:spcAft>
                <a:spcPts val="0"/>
              </a:spcAft>
              <a:buClr>
                <a:schemeClr val="dk1"/>
              </a:buClr>
              <a:buSzPts val="1600"/>
              <a:buChar char="●"/>
              <a:defRPr sz="2133"/>
            </a:lvl4pPr>
            <a:lvl5pPr marL="2286000" lvl="4" indent="-330200" algn="l">
              <a:lnSpc>
                <a:spcPct val="115000"/>
              </a:lnSpc>
              <a:spcBef>
                <a:spcPts val="2133"/>
              </a:spcBef>
              <a:spcAft>
                <a:spcPts val="0"/>
              </a:spcAft>
              <a:buClr>
                <a:schemeClr val="dk1"/>
              </a:buClr>
              <a:buSzPts val="1600"/>
              <a:buChar char="○"/>
              <a:defRPr sz="2133"/>
            </a:lvl5pPr>
            <a:lvl6pPr marL="2743200" lvl="5" indent="-330200" algn="l">
              <a:lnSpc>
                <a:spcPct val="115000"/>
              </a:lnSpc>
              <a:spcBef>
                <a:spcPts val="2133"/>
              </a:spcBef>
              <a:spcAft>
                <a:spcPts val="0"/>
              </a:spcAft>
              <a:buClr>
                <a:schemeClr val="dk1"/>
              </a:buClr>
              <a:buSzPts val="1600"/>
              <a:buChar char="■"/>
              <a:defRPr sz="2133"/>
            </a:lvl6pPr>
            <a:lvl7pPr marL="3200400" lvl="6" indent="-330200" algn="l">
              <a:lnSpc>
                <a:spcPct val="115000"/>
              </a:lnSpc>
              <a:spcBef>
                <a:spcPts val="2133"/>
              </a:spcBef>
              <a:spcAft>
                <a:spcPts val="0"/>
              </a:spcAft>
              <a:buClr>
                <a:schemeClr val="dk1"/>
              </a:buClr>
              <a:buSzPts val="1600"/>
              <a:buChar char="●"/>
              <a:defRPr sz="2133"/>
            </a:lvl7pPr>
            <a:lvl8pPr marL="3657600" lvl="7" indent="-330200" algn="l">
              <a:lnSpc>
                <a:spcPct val="115000"/>
              </a:lnSpc>
              <a:spcBef>
                <a:spcPts val="2133"/>
              </a:spcBef>
              <a:spcAft>
                <a:spcPts val="0"/>
              </a:spcAft>
              <a:buClr>
                <a:schemeClr val="dk1"/>
              </a:buClr>
              <a:buSzPts val="1600"/>
              <a:buChar char="○"/>
              <a:defRPr sz="2133"/>
            </a:lvl8pPr>
            <a:lvl9pPr marL="4114800" lvl="8" indent="-330200" algn="l">
              <a:lnSpc>
                <a:spcPct val="115000"/>
              </a:lnSpc>
              <a:spcBef>
                <a:spcPts val="2133"/>
              </a:spcBef>
              <a:spcAft>
                <a:spcPts val="2133"/>
              </a:spcAft>
              <a:buClr>
                <a:schemeClr val="dk1"/>
              </a:buClr>
              <a:buSzPts val="1600"/>
              <a:buChar char="■"/>
              <a:defRPr sz="2133"/>
            </a:lvl9pPr>
          </a:lstStyle>
          <a:p>
            <a:endParaRPr/>
          </a:p>
        </p:txBody>
      </p:sp>
      <p:sp>
        <p:nvSpPr>
          <p:cNvPr id="365" name="Google Shape;365;g8b5b51e986_3_29"/>
          <p:cNvSpPr txBox="1">
            <a:spLocks noGrp="1"/>
          </p:cNvSpPr>
          <p:nvPr>
            <p:ph type="title"/>
          </p:nvPr>
        </p:nvSpPr>
        <p:spPr>
          <a:xfrm>
            <a:off x="972600" y="1148600"/>
            <a:ext cx="5191200" cy="7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87CC1"/>
              </a:buClr>
              <a:buSzPts val="4000"/>
              <a:buFont typeface="Calibri"/>
              <a:buNone/>
              <a:defRPr sz="5333">
                <a:solidFill>
                  <a:srgbClr val="087CC1"/>
                </a:solidFill>
              </a:defRPr>
            </a:lvl1pPr>
            <a:lvl2pPr lvl="1" algn="l">
              <a:lnSpc>
                <a:spcPct val="100000"/>
              </a:lnSpc>
              <a:spcBef>
                <a:spcPts val="0"/>
              </a:spcBef>
              <a:spcAft>
                <a:spcPts val="0"/>
              </a:spcAft>
              <a:buClr>
                <a:schemeClr val="dk2"/>
              </a:buClr>
              <a:buSzPts val="3000"/>
              <a:buNone/>
              <a:defRPr sz="4000">
                <a:solidFill>
                  <a:schemeClr val="dk2"/>
                </a:solidFill>
              </a:defRPr>
            </a:lvl2pPr>
            <a:lvl3pPr lvl="2" algn="l">
              <a:lnSpc>
                <a:spcPct val="100000"/>
              </a:lnSpc>
              <a:spcBef>
                <a:spcPts val="0"/>
              </a:spcBef>
              <a:spcAft>
                <a:spcPts val="0"/>
              </a:spcAft>
              <a:buClr>
                <a:schemeClr val="dk2"/>
              </a:buClr>
              <a:buSzPts val="3000"/>
              <a:buNone/>
              <a:defRPr sz="4000">
                <a:solidFill>
                  <a:schemeClr val="dk2"/>
                </a:solidFill>
              </a:defRPr>
            </a:lvl3pPr>
            <a:lvl4pPr lvl="3" algn="l">
              <a:lnSpc>
                <a:spcPct val="100000"/>
              </a:lnSpc>
              <a:spcBef>
                <a:spcPts val="0"/>
              </a:spcBef>
              <a:spcAft>
                <a:spcPts val="0"/>
              </a:spcAft>
              <a:buClr>
                <a:schemeClr val="dk2"/>
              </a:buClr>
              <a:buSzPts val="3000"/>
              <a:buNone/>
              <a:defRPr sz="4000">
                <a:solidFill>
                  <a:schemeClr val="dk2"/>
                </a:solidFill>
              </a:defRPr>
            </a:lvl4pPr>
            <a:lvl5pPr lvl="4" algn="l">
              <a:lnSpc>
                <a:spcPct val="100000"/>
              </a:lnSpc>
              <a:spcBef>
                <a:spcPts val="0"/>
              </a:spcBef>
              <a:spcAft>
                <a:spcPts val="0"/>
              </a:spcAft>
              <a:buClr>
                <a:schemeClr val="dk2"/>
              </a:buClr>
              <a:buSzPts val="3000"/>
              <a:buNone/>
              <a:defRPr sz="4000">
                <a:solidFill>
                  <a:schemeClr val="dk2"/>
                </a:solidFill>
              </a:defRPr>
            </a:lvl5pPr>
            <a:lvl6pPr lvl="5" algn="l">
              <a:lnSpc>
                <a:spcPct val="100000"/>
              </a:lnSpc>
              <a:spcBef>
                <a:spcPts val="0"/>
              </a:spcBef>
              <a:spcAft>
                <a:spcPts val="0"/>
              </a:spcAft>
              <a:buClr>
                <a:schemeClr val="dk2"/>
              </a:buClr>
              <a:buSzPts val="3000"/>
              <a:buNone/>
              <a:defRPr sz="4000">
                <a:solidFill>
                  <a:schemeClr val="dk2"/>
                </a:solidFill>
              </a:defRPr>
            </a:lvl6pPr>
            <a:lvl7pPr lvl="6" algn="l">
              <a:lnSpc>
                <a:spcPct val="100000"/>
              </a:lnSpc>
              <a:spcBef>
                <a:spcPts val="0"/>
              </a:spcBef>
              <a:spcAft>
                <a:spcPts val="0"/>
              </a:spcAft>
              <a:buClr>
                <a:schemeClr val="dk2"/>
              </a:buClr>
              <a:buSzPts val="3000"/>
              <a:buNone/>
              <a:defRPr sz="4000">
                <a:solidFill>
                  <a:schemeClr val="dk2"/>
                </a:solidFill>
              </a:defRPr>
            </a:lvl7pPr>
            <a:lvl8pPr lvl="7" algn="l">
              <a:lnSpc>
                <a:spcPct val="100000"/>
              </a:lnSpc>
              <a:spcBef>
                <a:spcPts val="0"/>
              </a:spcBef>
              <a:spcAft>
                <a:spcPts val="0"/>
              </a:spcAft>
              <a:buClr>
                <a:schemeClr val="dk2"/>
              </a:buClr>
              <a:buSzPts val="3000"/>
              <a:buNone/>
              <a:defRPr sz="4000">
                <a:solidFill>
                  <a:schemeClr val="dk2"/>
                </a:solidFill>
              </a:defRPr>
            </a:lvl8pPr>
            <a:lvl9pPr lvl="8" algn="l">
              <a:lnSpc>
                <a:spcPct val="100000"/>
              </a:lnSpc>
              <a:spcBef>
                <a:spcPts val="0"/>
              </a:spcBef>
              <a:spcAft>
                <a:spcPts val="0"/>
              </a:spcAft>
              <a:buClr>
                <a:schemeClr val="dk2"/>
              </a:buClr>
              <a:buSzPts val="3000"/>
              <a:buNone/>
              <a:defRPr sz="4000">
                <a:solidFill>
                  <a:schemeClr val="dk2"/>
                </a:solidFill>
              </a:defRPr>
            </a:lvl9pPr>
          </a:lstStyle>
          <a:p>
            <a:endParaRPr/>
          </a:p>
        </p:txBody>
      </p:sp>
    </p:spTree>
    <p:extLst>
      <p:ext uri="{BB962C8B-B14F-4D97-AF65-F5344CB8AC3E}">
        <p14:creationId xmlns:p14="http://schemas.microsoft.com/office/powerpoint/2010/main" val="4312776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31"/>
        <p:cNvGrpSpPr/>
        <p:nvPr/>
      </p:nvGrpSpPr>
      <p:grpSpPr>
        <a:xfrm>
          <a:off x="0" y="0"/>
          <a:ext cx="0" cy="0"/>
          <a:chOff x="0" y="0"/>
          <a:chExt cx="0" cy="0"/>
        </a:xfrm>
      </p:grpSpPr>
      <p:sp>
        <p:nvSpPr>
          <p:cNvPr id="232" name="Google Shape;232;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4" name="Google Shape;23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84771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10. Content">
  <p:cSld name="10. Content">
    <p:spTree>
      <p:nvGrpSpPr>
        <p:cNvPr id="1" name="Shape 241"/>
        <p:cNvGrpSpPr/>
        <p:nvPr/>
      </p:nvGrpSpPr>
      <p:grpSpPr>
        <a:xfrm>
          <a:off x="0" y="0"/>
          <a:ext cx="0" cy="0"/>
          <a:chOff x="0" y="0"/>
          <a:chExt cx="0" cy="0"/>
        </a:xfrm>
      </p:grpSpPr>
      <p:pic>
        <p:nvPicPr>
          <p:cNvPr id="242" name="Google Shape;242;p49"/>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400" y="0"/>
            <a:ext cx="6091600" cy="6858000"/>
          </a:xfrm>
          <a:prstGeom prst="rect">
            <a:avLst/>
          </a:prstGeom>
          <a:noFill/>
          <a:ln>
            <a:noFill/>
          </a:ln>
        </p:spPr>
      </p:pic>
      <p:sp>
        <p:nvSpPr>
          <p:cNvPr id="243" name="Google Shape;243;p49"/>
          <p:cNvSpPr txBox="1">
            <a:spLocks noGrp="1"/>
          </p:cNvSpPr>
          <p:nvPr>
            <p:ph type="body" idx="1"/>
          </p:nvPr>
        </p:nvSpPr>
        <p:spPr>
          <a:xfrm>
            <a:off x="6898967" y="2616300"/>
            <a:ext cx="4499200" cy="40340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1"/>
              </a:buClr>
              <a:buSzPts val="1600"/>
              <a:buChar char="●"/>
              <a:defRPr sz="2133"/>
            </a:lvl1pPr>
            <a:lvl2pPr marL="914400" lvl="1" indent="-330200" algn="l">
              <a:lnSpc>
                <a:spcPct val="115000"/>
              </a:lnSpc>
              <a:spcBef>
                <a:spcPts val="2133"/>
              </a:spcBef>
              <a:spcAft>
                <a:spcPts val="0"/>
              </a:spcAft>
              <a:buClr>
                <a:schemeClr val="dk1"/>
              </a:buClr>
              <a:buSzPts val="1600"/>
              <a:buChar char="○"/>
              <a:defRPr sz="2133"/>
            </a:lvl2pPr>
            <a:lvl3pPr marL="1371600" lvl="2" indent="-330200" algn="l">
              <a:lnSpc>
                <a:spcPct val="115000"/>
              </a:lnSpc>
              <a:spcBef>
                <a:spcPts val="2133"/>
              </a:spcBef>
              <a:spcAft>
                <a:spcPts val="0"/>
              </a:spcAft>
              <a:buClr>
                <a:schemeClr val="dk1"/>
              </a:buClr>
              <a:buSzPts val="1600"/>
              <a:buChar char="■"/>
              <a:defRPr sz="2133"/>
            </a:lvl3pPr>
            <a:lvl4pPr marL="1828800" lvl="3" indent="-330200" algn="l">
              <a:lnSpc>
                <a:spcPct val="115000"/>
              </a:lnSpc>
              <a:spcBef>
                <a:spcPts val="2133"/>
              </a:spcBef>
              <a:spcAft>
                <a:spcPts val="0"/>
              </a:spcAft>
              <a:buClr>
                <a:schemeClr val="dk1"/>
              </a:buClr>
              <a:buSzPts val="1600"/>
              <a:buChar char="●"/>
              <a:defRPr sz="2133"/>
            </a:lvl4pPr>
            <a:lvl5pPr marL="2286000" lvl="4" indent="-330200" algn="l">
              <a:lnSpc>
                <a:spcPct val="115000"/>
              </a:lnSpc>
              <a:spcBef>
                <a:spcPts val="2133"/>
              </a:spcBef>
              <a:spcAft>
                <a:spcPts val="0"/>
              </a:spcAft>
              <a:buClr>
                <a:schemeClr val="dk1"/>
              </a:buClr>
              <a:buSzPts val="1600"/>
              <a:buChar char="○"/>
              <a:defRPr sz="2133"/>
            </a:lvl5pPr>
            <a:lvl6pPr marL="2743200" lvl="5" indent="-330200" algn="l">
              <a:lnSpc>
                <a:spcPct val="115000"/>
              </a:lnSpc>
              <a:spcBef>
                <a:spcPts val="2133"/>
              </a:spcBef>
              <a:spcAft>
                <a:spcPts val="0"/>
              </a:spcAft>
              <a:buClr>
                <a:schemeClr val="dk1"/>
              </a:buClr>
              <a:buSzPts val="1600"/>
              <a:buChar char="■"/>
              <a:defRPr sz="2133"/>
            </a:lvl6pPr>
            <a:lvl7pPr marL="3200400" lvl="6" indent="-330200" algn="l">
              <a:lnSpc>
                <a:spcPct val="115000"/>
              </a:lnSpc>
              <a:spcBef>
                <a:spcPts val="2133"/>
              </a:spcBef>
              <a:spcAft>
                <a:spcPts val="0"/>
              </a:spcAft>
              <a:buClr>
                <a:schemeClr val="dk1"/>
              </a:buClr>
              <a:buSzPts val="1600"/>
              <a:buChar char="●"/>
              <a:defRPr sz="2133"/>
            </a:lvl7pPr>
            <a:lvl8pPr marL="3657600" lvl="7" indent="-330200" algn="l">
              <a:lnSpc>
                <a:spcPct val="115000"/>
              </a:lnSpc>
              <a:spcBef>
                <a:spcPts val="2133"/>
              </a:spcBef>
              <a:spcAft>
                <a:spcPts val="0"/>
              </a:spcAft>
              <a:buClr>
                <a:schemeClr val="dk1"/>
              </a:buClr>
              <a:buSzPts val="1600"/>
              <a:buChar char="○"/>
              <a:defRPr sz="2133"/>
            </a:lvl8pPr>
            <a:lvl9pPr marL="4114800" lvl="8" indent="-330200" algn="l">
              <a:lnSpc>
                <a:spcPct val="115000"/>
              </a:lnSpc>
              <a:spcBef>
                <a:spcPts val="2133"/>
              </a:spcBef>
              <a:spcAft>
                <a:spcPts val="2133"/>
              </a:spcAft>
              <a:buClr>
                <a:schemeClr val="dk1"/>
              </a:buClr>
              <a:buSzPts val="1600"/>
              <a:buChar char="■"/>
              <a:defRPr sz="2133"/>
            </a:lvl9pPr>
          </a:lstStyle>
          <a:p>
            <a:endParaRPr/>
          </a:p>
        </p:txBody>
      </p:sp>
      <p:sp>
        <p:nvSpPr>
          <p:cNvPr id="244" name="Google Shape;244;p49"/>
          <p:cNvSpPr txBox="1">
            <a:spLocks noGrp="1"/>
          </p:cNvSpPr>
          <p:nvPr>
            <p:ph type="sldNum" idx="12"/>
          </p:nvPr>
        </p:nvSpPr>
        <p:spPr>
          <a:xfrm>
            <a:off x="11381733" y="633313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grpSp>
        <p:nvGrpSpPr>
          <p:cNvPr id="245" name="Google Shape;245;p49"/>
          <p:cNvGrpSpPr/>
          <p:nvPr/>
        </p:nvGrpSpPr>
        <p:grpSpPr>
          <a:xfrm>
            <a:off x="6796790" y="978741"/>
            <a:ext cx="994351" cy="61101"/>
            <a:chOff x="4580561" y="2589004"/>
            <a:chExt cx="1064464" cy="25200"/>
          </a:xfrm>
        </p:grpSpPr>
        <p:sp>
          <p:nvSpPr>
            <p:cNvPr id="246" name="Google Shape;246;p49"/>
            <p:cNvSpPr/>
            <p:nvPr/>
          </p:nvSpPr>
          <p:spPr>
            <a:xfrm rot="-5400000">
              <a:off x="5366325" y="2335504"/>
              <a:ext cx="25200" cy="5322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7" name="Google Shape;247;p49"/>
            <p:cNvSpPr/>
            <p:nvPr/>
          </p:nvSpPr>
          <p:spPr>
            <a:xfrm rot="-5400000">
              <a:off x="4836311" y="2333254"/>
              <a:ext cx="25200" cy="5367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48" name="Google Shape;248;p49"/>
          <p:cNvSpPr txBox="1">
            <a:spLocks noGrp="1"/>
          </p:cNvSpPr>
          <p:nvPr>
            <p:ph type="title"/>
          </p:nvPr>
        </p:nvSpPr>
        <p:spPr>
          <a:xfrm>
            <a:off x="6662200" y="1148600"/>
            <a:ext cx="5191200" cy="7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87CC1"/>
              </a:buClr>
              <a:buSzPts val="4000"/>
              <a:buFont typeface="Calibri"/>
              <a:buNone/>
              <a:defRPr sz="5333">
                <a:solidFill>
                  <a:srgbClr val="087CC1"/>
                </a:solidFill>
              </a:defRPr>
            </a:lvl1pPr>
            <a:lvl2pPr lvl="1" algn="l">
              <a:lnSpc>
                <a:spcPct val="100000"/>
              </a:lnSpc>
              <a:spcBef>
                <a:spcPts val="0"/>
              </a:spcBef>
              <a:spcAft>
                <a:spcPts val="0"/>
              </a:spcAft>
              <a:buClr>
                <a:schemeClr val="dk2"/>
              </a:buClr>
              <a:buSzPts val="3000"/>
              <a:buNone/>
              <a:defRPr sz="4000">
                <a:solidFill>
                  <a:schemeClr val="dk2"/>
                </a:solidFill>
              </a:defRPr>
            </a:lvl2pPr>
            <a:lvl3pPr lvl="2" algn="l">
              <a:lnSpc>
                <a:spcPct val="100000"/>
              </a:lnSpc>
              <a:spcBef>
                <a:spcPts val="0"/>
              </a:spcBef>
              <a:spcAft>
                <a:spcPts val="0"/>
              </a:spcAft>
              <a:buClr>
                <a:schemeClr val="dk2"/>
              </a:buClr>
              <a:buSzPts val="3000"/>
              <a:buNone/>
              <a:defRPr sz="4000">
                <a:solidFill>
                  <a:schemeClr val="dk2"/>
                </a:solidFill>
              </a:defRPr>
            </a:lvl3pPr>
            <a:lvl4pPr lvl="3" algn="l">
              <a:lnSpc>
                <a:spcPct val="100000"/>
              </a:lnSpc>
              <a:spcBef>
                <a:spcPts val="0"/>
              </a:spcBef>
              <a:spcAft>
                <a:spcPts val="0"/>
              </a:spcAft>
              <a:buClr>
                <a:schemeClr val="dk2"/>
              </a:buClr>
              <a:buSzPts val="3000"/>
              <a:buNone/>
              <a:defRPr sz="4000">
                <a:solidFill>
                  <a:schemeClr val="dk2"/>
                </a:solidFill>
              </a:defRPr>
            </a:lvl4pPr>
            <a:lvl5pPr lvl="4" algn="l">
              <a:lnSpc>
                <a:spcPct val="100000"/>
              </a:lnSpc>
              <a:spcBef>
                <a:spcPts val="0"/>
              </a:spcBef>
              <a:spcAft>
                <a:spcPts val="0"/>
              </a:spcAft>
              <a:buClr>
                <a:schemeClr val="dk2"/>
              </a:buClr>
              <a:buSzPts val="3000"/>
              <a:buNone/>
              <a:defRPr sz="4000">
                <a:solidFill>
                  <a:schemeClr val="dk2"/>
                </a:solidFill>
              </a:defRPr>
            </a:lvl5pPr>
            <a:lvl6pPr lvl="5" algn="l">
              <a:lnSpc>
                <a:spcPct val="100000"/>
              </a:lnSpc>
              <a:spcBef>
                <a:spcPts val="0"/>
              </a:spcBef>
              <a:spcAft>
                <a:spcPts val="0"/>
              </a:spcAft>
              <a:buClr>
                <a:schemeClr val="dk2"/>
              </a:buClr>
              <a:buSzPts val="3000"/>
              <a:buNone/>
              <a:defRPr sz="4000">
                <a:solidFill>
                  <a:schemeClr val="dk2"/>
                </a:solidFill>
              </a:defRPr>
            </a:lvl6pPr>
            <a:lvl7pPr lvl="6" algn="l">
              <a:lnSpc>
                <a:spcPct val="100000"/>
              </a:lnSpc>
              <a:spcBef>
                <a:spcPts val="0"/>
              </a:spcBef>
              <a:spcAft>
                <a:spcPts val="0"/>
              </a:spcAft>
              <a:buClr>
                <a:schemeClr val="dk2"/>
              </a:buClr>
              <a:buSzPts val="3000"/>
              <a:buNone/>
              <a:defRPr sz="4000">
                <a:solidFill>
                  <a:schemeClr val="dk2"/>
                </a:solidFill>
              </a:defRPr>
            </a:lvl7pPr>
            <a:lvl8pPr lvl="7" algn="l">
              <a:lnSpc>
                <a:spcPct val="100000"/>
              </a:lnSpc>
              <a:spcBef>
                <a:spcPts val="0"/>
              </a:spcBef>
              <a:spcAft>
                <a:spcPts val="0"/>
              </a:spcAft>
              <a:buClr>
                <a:schemeClr val="dk2"/>
              </a:buClr>
              <a:buSzPts val="3000"/>
              <a:buNone/>
              <a:defRPr sz="4000">
                <a:solidFill>
                  <a:schemeClr val="dk2"/>
                </a:solidFill>
              </a:defRPr>
            </a:lvl8pPr>
            <a:lvl9pPr lvl="8" algn="l">
              <a:lnSpc>
                <a:spcPct val="100000"/>
              </a:lnSpc>
              <a:spcBef>
                <a:spcPts val="0"/>
              </a:spcBef>
              <a:spcAft>
                <a:spcPts val="0"/>
              </a:spcAft>
              <a:buClr>
                <a:schemeClr val="dk2"/>
              </a:buClr>
              <a:buSzPts val="3000"/>
              <a:buNone/>
              <a:defRPr sz="4000">
                <a:solidFill>
                  <a:schemeClr val="dk2"/>
                </a:solidFill>
              </a:defRPr>
            </a:lvl9pPr>
          </a:lstStyle>
          <a:p>
            <a:endParaRPr/>
          </a:p>
        </p:txBody>
      </p:sp>
      <p:sp>
        <p:nvSpPr>
          <p:cNvPr id="249" name="Google Shape;249;p49"/>
          <p:cNvSpPr/>
          <p:nvPr/>
        </p:nvSpPr>
        <p:spPr>
          <a:xfrm>
            <a:off x="2400" y="6201867"/>
            <a:ext cx="12192000" cy="650400"/>
          </a:xfrm>
          <a:prstGeom prst="rect">
            <a:avLst/>
          </a:prstGeom>
          <a:solidFill>
            <a:srgbClr val="FFF2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50" name="Google Shape;250;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81847" y="6201869"/>
            <a:ext cx="5833100" cy="694167"/>
          </a:xfrm>
          <a:prstGeom prst="rect">
            <a:avLst/>
          </a:prstGeom>
          <a:noFill/>
          <a:ln>
            <a:noFill/>
          </a:ln>
        </p:spPr>
      </p:pic>
    </p:spTree>
    <p:extLst>
      <p:ext uri="{BB962C8B-B14F-4D97-AF65-F5344CB8AC3E}">
        <p14:creationId xmlns:p14="http://schemas.microsoft.com/office/powerpoint/2010/main" val="11816415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descr="A person wearing a hat and smiling at the camera&#10;&#10;Description automatically generated">
            <a:extLst>
              <a:ext uri="{FF2B5EF4-FFF2-40B4-BE49-F238E27FC236}">
                <a16:creationId xmlns:a16="http://schemas.microsoft.com/office/drawing/2014/main" id="{F660190B-FF0F-DF46-9A26-23A4E9067E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801249992"/>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D1325-792A-4440-8D2A-1B499D058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4228000676"/>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9ED40-8B91-6B44-BD08-2279C556AE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36" name="Rectangle 35">
            <a:extLst>
              <a:ext uri="{FF2B5EF4-FFF2-40B4-BE49-F238E27FC236}">
                <a16:creationId xmlns:a16="http://schemas.microsoft.com/office/drawing/2014/main" id="{5BC6741F-BDB0-5C45-BFA4-AA08F5F9F1EA}"/>
              </a:ext>
            </a:extLst>
          </p:cNvPr>
          <p:cNvSpPr/>
          <p:nvPr userDrawn="1"/>
        </p:nvSpPr>
        <p:spPr>
          <a:xfrm>
            <a:off x="19050" y="3429000"/>
            <a:ext cx="12168066" cy="3428999"/>
          </a:xfrm>
          <a:prstGeom prst="rect">
            <a:avLst/>
          </a:prstGeom>
          <a:gradFill flip="none" rotWithShape="1">
            <a:gsLst>
              <a:gs pos="99000">
                <a:srgbClr val="000000">
                  <a:alpha val="50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Rectangle 20">
            <a:extLst>
              <a:ext uri="{FF2B5EF4-FFF2-40B4-BE49-F238E27FC236}">
                <a16:creationId xmlns:a16="http://schemas.microsoft.com/office/drawing/2014/main" id="{BB0F2706-4F4E-864A-9E8F-6EE1B997A011}"/>
              </a:ext>
            </a:extLst>
          </p:cNvPr>
          <p:cNvSpPr/>
          <p:nvPr userDrawn="1"/>
        </p:nvSpPr>
        <p:spPr>
          <a:xfrm>
            <a:off x="-1" y="0"/>
            <a:ext cx="5486401" cy="6858000"/>
          </a:xfrm>
          <a:prstGeom prst="rect">
            <a:avLst/>
          </a:prstGeom>
          <a:gradFill flip="none" rotWithShape="1">
            <a:gsLst>
              <a:gs pos="100000">
                <a:srgbClr val="FBB040">
                  <a:alpha val="50000"/>
                </a:srgbClr>
              </a:gs>
              <a:gs pos="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31" name="Straight Connector 30">
            <a:extLst>
              <a:ext uri="{FF2B5EF4-FFF2-40B4-BE49-F238E27FC236}">
                <a16:creationId xmlns:a16="http://schemas.microsoft.com/office/drawing/2014/main" id="{EEF85151-FD99-044C-94C6-303E1F9532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D962DA6-4C15-D94D-878F-C27FE17D9EA9}"/>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pic>
        <p:nvPicPr>
          <p:cNvPr id="35" name="Picture 34">
            <a:extLst>
              <a:ext uri="{FF2B5EF4-FFF2-40B4-BE49-F238E27FC236}">
                <a16:creationId xmlns:a16="http://schemas.microsoft.com/office/drawing/2014/main" id="{A12ADA19-10BC-3B4D-B102-68F6AF94F145}"/>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37" name="Picture 36">
            <a:extLst>
              <a:ext uri="{FF2B5EF4-FFF2-40B4-BE49-F238E27FC236}">
                <a16:creationId xmlns:a16="http://schemas.microsoft.com/office/drawing/2014/main" id="{7E87DF1F-29CF-CF4D-95F4-0408E921249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Tree>
    <p:extLst>
      <p:ext uri="{BB962C8B-B14F-4D97-AF65-F5344CB8AC3E}">
        <p14:creationId xmlns:p14="http://schemas.microsoft.com/office/powerpoint/2010/main" val="217498173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olid Orang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98ADA-D806-9143-97EF-540E10795C3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4" name="Straight Connector 3">
            <a:extLst>
              <a:ext uri="{FF2B5EF4-FFF2-40B4-BE49-F238E27FC236}">
                <a16:creationId xmlns:a16="http://schemas.microsoft.com/office/drawing/2014/main" id="{6AE12875-CA06-BD4C-860A-102A9A319F49}"/>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8E5877E-C2A8-D149-BD59-5C08E6E218D3}"/>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8" name="Picture 7">
            <a:extLst>
              <a:ext uri="{FF2B5EF4-FFF2-40B4-BE49-F238E27FC236}">
                <a16:creationId xmlns:a16="http://schemas.microsoft.com/office/drawing/2014/main" id="{3CAD14D7-5661-9046-9B19-B42E11FB9267}"/>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9" name="Picture 8">
            <a:extLst>
              <a:ext uri="{FF2B5EF4-FFF2-40B4-BE49-F238E27FC236}">
                <a16:creationId xmlns:a16="http://schemas.microsoft.com/office/drawing/2014/main" id="{89EC054C-7D2A-4A79-9F57-BBE9DD2BFF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364722825"/>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v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FAB58-A5AC-4A46-BD6B-A3E08F75EA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3030371490"/>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 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17BC7-2542-7444-9CB4-A0485CE3D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84" y="0"/>
            <a:ext cx="12187116"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686799" cy="6858000"/>
          </a:xfrm>
          <a:prstGeom prst="rect">
            <a:avLst/>
          </a:prstGeom>
          <a:gradFill flip="none" rotWithShape="1">
            <a:gsLst>
              <a:gs pos="100000">
                <a:schemeClr val="accent6">
                  <a:lumMod val="50000"/>
                  <a:alpha val="65000"/>
                </a:schemeClr>
              </a:gs>
              <a:gs pos="0">
                <a:schemeClr val="accent6">
                  <a:lumMod val="5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1FB2E13-87DF-AF4C-87A1-7F9828AE9752}"/>
              </a:ext>
            </a:extLst>
          </p:cNvPr>
          <p:cNvSpPr/>
          <p:nvPr userDrawn="1"/>
        </p:nvSpPr>
        <p:spPr>
          <a:xfrm>
            <a:off x="19050" y="3429000"/>
            <a:ext cx="12168066" cy="3428999"/>
          </a:xfrm>
          <a:prstGeom prst="rect">
            <a:avLst/>
          </a:prstGeom>
          <a:gradFill flip="none" rotWithShape="1">
            <a:gsLst>
              <a:gs pos="99000">
                <a:srgbClr val="000000">
                  <a:alpha val="65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3013683373"/>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1FB35-186D-BA41-BD93-77EAB1A169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93928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3184704949"/>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ampus">
    <p:spTree>
      <p:nvGrpSpPr>
        <p:cNvPr id="1" name=""/>
        <p:cNvGrpSpPr/>
        <p:nvPr/>
      </p:nvGrpSpPr>
      <p:grpSpPr>
        <a:xfrm>
          <a:off x="0" y="0"/>
          <a:ext cx="0" cy="0"/>
          <a:chOff x="0" y="0"/>
          <a:chExt cx="0" cy="0"/>
        </a:xfrm>
      </p:grpSpPr>
      <p:pic>
        <p:nvPicPr>
          <p:cNvPr id="4" name="Picture 3" descr="A castle surrounded by trees&#10;&#10;Description automatically generated">
            <a:extLst>
              <a:ext uri="{FF2B5EF4-FFF2-40B4-BE49-F238E27FC236}">
                <a16:creationId xmlns:a16="http://schemas.microsoft.com/office/drawing/2014/main" id="{16B1C489-6C6A-604F-A8FF-8962C54024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2FC4BBF-BD7F-554D-BF2D-9E0165F6689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8100179-EF0D-EF42-9B4C-58E60967694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9A568C05-4E06-C440-9D82-E085E359920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
        <p:nvSpPr>
          <p:cNvPr id="7" name="TextBox 6">
            <a:extLst>
              <a:ext uri="{FF2B5EF4-FFF2-40B4-BE49-F238E27FC236}">
                <a16:creationId xmlns:a16="http://schemas.microsoft.com/office/drawing/2014/main" id="{7773C18D-ECB5-5343-A38E-7337B23DE88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F1A36E5E-485F-7342-8330-1403520725E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4D2F1AA-A98E-9440-87B8-F59213954DA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Tree>
    <p:extLst>
      <p:ext uri="{BB962C8B-B14F-4D97-AF65-F5344CB8AC3E}">
        <p14:creationId xmlns:p14="http://schemas.microsoft.com/office/powerpoint/2010/main" val="1398338239"/>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oy in C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0133E-AA4E-7247-976E-9AF488B1CC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D38049C7-7C08-3F46-8DFE-B36E190E861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dirty="0">
              <a:solidFill>
                <a:srgbClr val="000000"/>
              </a:solidFill>
              <a:latin typeface="Source Sans Pro" panose="020F0502020204030204" pitchFamily="34" charset="0"/>
              <a:cs typeface="Source Sans Pro" panose="020F0502020204030204" pitchFamily="34" charset="0"/>
            </a:endParaRPr>
          </a:p>
        </p:txBody>
      </p:sp>
      <p:cxnSp>
        <p:nvCxnSpPr>
          <p:cNvPr id="25" name="Straight Connector 24">
            <a:extLst>
              <a:ext uri="{FF2B5EF4-FFF2-40B4-BE49-F238E27FC236}">
                <a16:creationId xmlns:a16="http://schemas.microsoft.com/office/drawing/2014/main" id="{5DA34DFD-8262-0E4D-9CFB-DC3E65C8B658}"/>
              </a:ext>
            </a:extLst>
          </p:cNvPr>
          <p:cNvCxnSpPr>
            <a:cxnSpLocks/>
          </p:cNvCxnSpPr>
          <p:nvPr userDrawn="1"/>
        </p:nvCxnSpPr>
        <p:spPr>
          <a:xfrm>
            <a:off x="609600" y="6322070"/>
            <a:ext cx="8686800" cy="0"/>
          </a:xfrm>
          <a:prstGeom prst="line">
            <a:avLst/>
          </a:prstGeom>
          <a:ln w="12700" cap="rnd">
            <a:solidFill>
              <a:srgbClr val="000000"/>
            </a:solidFill>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BED5519-228F-B14F-95E8-954FF67F99C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pic>
        <p:nvPicPr>
          <p:cNvPr id="8" name="Picture 7">
            <a:extLst>
              <a:ext uri="{FF2B5EF4-FFF2-40B4-BE49-F238E27FC236}">
                <a16:creationId xmlns:a16="http://schemas.microsoft.com/office/drawing/2014/main" id="{A9C6D5A9-4F4B-E842-BCDD-7109D33876F2}"/>
              </a:ext>
            </a:extLst>
          </p:cNvPr>
          <p:cNvPicPr>
            <a:picLocks/>
          </p:cNvPicPr>
          <p:nvPr userDrawn="1"/>
        </p:nvPicPr>
        <p:blipFill>
          <a:blip r:embed="rId4">
            <a:biLevel thresh="75000"/>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9" name="TextBox 8">
            <a:extLst>
              <a:ext uri="{FF2B5EF4-FFF2-40B4-BE49-F238E27FC236}">
                <a16:creationId xmlns:a16="http://schemas.microsoft.com/office/drawing/2014/main" id="{9D145873-3C5C-E64E-B605-C9E047EAA00E}"/>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rgbClr val="000000"/>
                </a:solidFill>
                <a:latin typeface="Source Sans Pro" panose="020F0502020204030204" pitchFamily="34" charset="0"/>
                <a:cs typeface="Source Sans Pro" panose="020F0502020204030204" pitchFamily="34" charset="0"/>
              </a:rPr>
              <a:t>EdTrustWest.org</a:t>
            </a:r>
            <a:r>
              <a:rPr lang="en-US" sz="1400" dirty="0">
                <a:solidFill>
                  <a:srgbClr val="000000"/>
                </a:solidFill>
                <a:latin typeface="Source Sans Pro" panose="020F0502020204030204" pitchFamily="34" charset="0"/>
                <a:cs typeface="Source Sans Pro" panose="020F0502020204030204" pitchFamily="34" charset="0"/>
              </a:rPr>
              <a:t> | @</a:t>
            </a:r>
            <a:r>
              <a:rPr lang="en-US" sz="1400" dirty="0" err="1">
                <a:solidFill>
                  <a:srgbClr val="000000"/>
                </a:solidFill>
                <a:latin typeface="Source Sans Pro" panose="020F0502020204030204" pitchFamily="34" charset="0"/>
                <a:cs typeface="Source Sans Pro" panose="020F0502020204030204" pitchFamily="34" charset="0"/>
              </a:rPr>
              <a:t>EdTrustWest</a:t>
            </a:r>
            <a:endParaRPr lang="en-US" sz="1400" dirty="0">
              <a:solidFill>
                <a:srgbClr val="000000"/>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2752517739"/>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dirty="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AF85B1A-196D-A449-BB72-2A7B41ADAF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963011174"/>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dirty="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AF85B1A-196D-A449-BB72-2A7B41ADAF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5" name="Picture Placeholder 4">
            <a:extLst>
              <a:ext uri="{FF2B5EF4-FFF2-40B4-BE49-F238E27FC236}">
                <a16:creationId xmlns:a16="http://schemas.microsoft.com/office/drawing/2014/main" id="{F0DD9A41-E64D-3F48-8759-120D6027CC00}"/>
              </a:ext>
            </a:extLst>
          </p:cNvPr>
          <p:cNvSpPr>
            <a:spLocks noGrp="1"/>
          </p:cNvSpPr>
          <p:nvPr>
            <p:ph type="pic" sz="quarter" idx="10"/>
          </p:nvPr>
        </p:nvSpPr>
        <p:spPr>
          <a:xfrm>
            <a:off x="5174940" y="342900"/>
            <a:ext cx="2765425" cy="2589871"/>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3F0B0089-FC54-B342-985B-2E7A6686A10A}"/>
              </a:ext>
            </a:extLst>
          </p:cNvPr>
          <p:cNvSpPr>
            <a:spLocks noGrp="1"/>
          </p:cNvSpPr>
          <p:nvPr>
            <p:ph type="pic" sz="quarter" idx="11"/>
          </p:nvPr>
        </p:nvSpPr>
        <p:spPr>
          <a:xfrm>
            <a:off x="8141165" y="342900"/>
            <a:ext cx="2765425" cy="2589871"/>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FA198950-9ECD-C14C-AA3D-FE2194BE18DE}"/>
              </a:ext>
            </a:extLst>
          </p:cNvPr>
          <p:cNvSpPr>
            <a:spLocks noGrp="1"/>
          </p:cNvSpPr>
          <p:nvPr>
            <p:ph type="pic" sz="quarter" idx="12"/>
          </p:nvPr>
        </p:nvSpPr>
        <p:spPr>
          <a:xfrm>
            <a:off x="5174940" y="3122347"/>
            <a:ext cx="5731650" cy="2394422"/>
          </a:xfrm>
          <a:prstGeom prst="rect">
            <a:avLst/>
          </a:prstGeom>
        </p:spPr>
        <p:txBody>
          <a:bodyPr/>
          <a:lstStyle/>
          <a:p>
            <a:endParaRPr lang="en-US"/>
          </a:p>
        </p:txBody>
      </p:sp>
    </p:spTree>
    <p:extLst>
      <p:ext uri="{BB962C8B-B14F-4D97-AF65-F5344CB8AC3E}">
        <p14:creationId xmlns:p14="http://schemas.microsoft.com/office/powerpoint/2010/main" val="1249864617"/>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93A51570-BDE3-AA4F-A0A0-774F2BE01189}"/>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dirty="0">
              <a:solidFill>
                <a:schemeClr val="tx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E10DC9BE-641A-5146-B72A-BFC12398D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pic>
        <p:nvPicPr>
          <p:cNvPr id="9" name="Picture 8">
            <a:extLst>
              <a:ext uri="{FF2B5EF4-FFF2-40B4-BE49-F238E27FC236}">
                <a16:creationId xmlns:a16="http://schemas.microsoft.com/office/drawing/2014/main" id="{E5AA21C6-EA76-0245-866E-C08FCDBC69FF}"/>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
        <p:nvSpPr>
          <p:cNvPr id="11" name="TextBox 10">
            <a:extLst>
              <a:ext uri="{FF2B5EF4-FFF2-40B4-BE49-F238E27FC236}">
                <a16:creationId xmlns:a16="http://schemas.microsoft.com/office/drawing/2014/main" id="{032F38F3-8919-0B46-A926-C8DC10FAF20D}"/>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2236720827"/>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Green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rgbClr val="5C8727"/>
              </a:gs>
              <a:gs pos="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D077A0-7362-D546-9C39-53802336EB64}"/>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dirty="0">
              <a:solidFill>
                <a:schemeClr val="tx1"/>
              </a:solidFill>
              <a:latin typeface="Source Sans Pro" panose="020F0502020204030204" pitchFamily="34" charset="0"/>
              <a:cs typeface="Source Sans Pro" panose="020F0502020204030204" pitchFamily="34" charset="0"/>
            </a:endParaRPr>
          </a:p>
        </p:txBody>
      </p:sp>
      <p:cxnSp>
        <p:nvCxnSpPr>
          <p:cNvPr id="20" name="Straight Connector 19">
            <a:extLst>
              <a:ext uri="{FF2B5EF4-FFF2-40B4-BE49-F238E27FC236}">
                <a16:creationId xmlns:a16="http://schemas.microsoft.com/office/drawing/2014/main" id="{97386FCD-7C73-A541-9557-12803015D786}"/>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6F49778-3762-3D4D-9629-4669748CF0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0" name="TextBox 9">
            <a:extLst>
              <a:ext uri="{FF2B5EF4-FFF2-40B4-BE49-F238E27FC236}">
                <a16:creationId xmlns:a16="http://schemas.microsoft.com/office/drawing/2014/main" id="{EC37BB4A-BAEA-E94B-B90F-F2FE6F24FA05}"/>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8C5E1482-A8E7-8945-A140-F85CA419FE0F}"/>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Tree>
    <p:extLst>
      <p:ext uri="{BB962C8B-B14F-4D97-AF65-F5344CB8AC3E}">
        <p14:creationId xmlns:p14="http://schemas.microsoft.com/office/powerpoint/2010/main" val="1814386883"/>
      </p:ext>
    </p:extLst>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qua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chemeClr val="accent1">
                  <a:lumMod val="75000"/>
                </a:schemeClr>
              </a:gs>
              <a:gs pos="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dirty="0">
              <a:solidFill>
                <a:schemeClr val="tx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5AE043A4-D68A-9044-A33E-347D3FDD873A}"/>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EFE3A1D-DFFF-614A-A29D-ADE4030F84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61FF0AA3-C9B2-8B45-9B76-38FC00F001BA}"/>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A70DAF80-4168-3E45-8F46-1A81500E22D4}"/>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Tree>
    <p:extLst>
      <p:ext uri="{BB962C8B-B14F-4D97-AF65-F5344CB8AC3E}">
        <p14:creationId xmlns:p14="http://schemas.microsoft.com/office/powerpoint/2010/main" val="316299818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olid Grey">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A3A010-7941-D641-9A08-4DC4E460979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1C4644D5-9DC8-214E-AE99-78B0B47B56C7}"/>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3DCBC07-4301-414A-A9B2-01993E890F28}"/>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3D58499E-CA45-0B46-81C7-1FBEF27809B7}"/>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7" name="Picture 6">
            <a:extLst>
              <a:ext uri="{FF2B5EF4-FFF2-40B4-BE49-F238E27FC236}">
                <a16:creationId xmlns:a16="http://schemas.microsoft.com/office/drawing/2014/main" id="{59F24C66-8F32-4E88-84ED-B09AB632F4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491684822"/>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olid Orange">
    <p:bg>
      <p:bgPr>
        <a:gradFill>
          <a:gsLst>
            <a:gs pos="100000">
              <a:schemeClr val="accent4"/>
            </a:gs>
            <a:gs pos="0">
              <a:srgbClr val="FBB040"/>
            </a:gs>
          </a:gsLst>
          <a:path path="circle">
            <a:fillToRect l="100000" t="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747CF9-6CB0-664D-B038-73C1BF8A2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6286" y="1580293"/>
            <a:ext cx="6839427" cy="2414318"/>
          </a:xfrm>
          <a:prstGeom prst="rect">
            <a:avLst/>
          </a:prstGeom>
        </p:spPr>
      </p:pic>
    </p:spTree>
    <p:extLst>
      <p:ext uri="{BB962C8B-B14F-4D97-AF65-F5344CB8AC3E}">
        <p14:creationId xmlns:p14="http://schemas.microsoft.com/office/powerpoint/2010/main" val="4246019940"/>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12192000" cy="1578274"/>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9947FEEA-9A8B-1A44-8514-7953B7D99BD5}"/>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8F30AA8-1E29-7547-A321-3183B8E6C2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5" name="TextBox 14">
            <a:extLst>
              <a:ext uri="{FF2B5EF4-FFF2-40B4-BE49-F238E27FC236}">
                <a16:creationId xmlns:a16="http://schemas.microsoft.com/office/drawing/2014/main" id="{0610045D-F993-EF42-A3FD-DC5A1838BAA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1636F289-2831-8C4E-BD97-78A2685FEB7E}"/>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394682089"/>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olid Orange">
    <p:bg>
      <p:bgPr>
        <a:gradFill>
          <a:gsLst>
            <a:gs pos="100000">
              <a:schemeClr val="accent4"/>
            </a:gs>
            <a:gs pos="0">
              <a:srgbClr val="FBB040"/>
            </a:gs>
          </a:gsLst>
          <a:path path="circle">
            <a:fillToRect l="100000" t="10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98ADA-D806-9143-97EF-540E10795C3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4" name="Straight Connector 3">
            <a:extLst>
              <a:ext uri="{FF2B5EF4-FFF2-40B4-BE49-F238E27FC236}">
                <a16:creationId xmlns:a16="http://schemas.microsoft.com/office/drawing/2014/main" id="{6AE12875-CA06-BD4C-860A-102A9A319F49}"/>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8242E5E-89D2-A94D-9F01-586AFBF00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7" name="TextBox 6">
            <a:extLst>
              <a:ext uri="{FF2B5EF4-FFF2-40B4-BE49-F238E27FC236}">
                <a16:creationId xmlns:a16="http://schemas.microsoft.com/office/drawing/2014/main" id="{B8E5877E-C2A8-D149-BD59-5C08E6E218D3}"/>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pic>
        <p:nvPicPr>
          <p:cNvPr id="8" name="Picture 7">
            <a:extLst>
              <a:ext uri="{FF2B5EF4-FFF2-40B4-BE49-F238E27FC236}">
                <a16:creationId xmlns:a16="http://schemas.microsoft.com/office/drawing/2014/main" id="{3CAD14D7-5661-9046-9B19-B42E11FB9267}"/>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3123140724"/>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olid Grey">
    <p:bg>
      <p:bgPr>
        <a:gradFill>
          <a:gsLst>
            <a:gs pos="99000">
              <a:schemeClr val="tx1"/>
            </a:gs>
            <a:gs pos="0">
              <a:schemeClr val="tx1">
                <a:lumMod val="60000"/>
                <a:lumOff val="40000"/>
              </a:schemeClr>
            </a:gs>
          </a:gsLst>
          <a:path path="circle">
            <a:fillToRect l="100000" t="100000"/>
          </a:path>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A3A010-7941-D641-9A08-4DC4E460979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1C4644D5-9DC8-214E-AE99-78B0B47B56C7}"/>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886386E-18FB-AF4B-A52B-0FC64D1FEC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9" name="TextBox 8">
            <a:extLst>
              <a:ext uri="{FF2B5EF4-FFF2-40B4-BE49-F238E27FC236}">
                <a16:creationId xmlns:a16="http://schemas.microsoft.com/office/drawing/2014/main" id="{03DCBC07-4301-414A-A9B2-01993E890F28}"/>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3D58499E-CA45-0B46-81C7-1FBEF27809B7}"/>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2953894397"/>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olid Green">
    <p:bg>
      <p:bgPr>
        <a:gradFill>
          <a:gsLst>
            <a:gs pos="100000">
              <a:srgbClr val="5C8727"/>
            </a:gs>
            <a:gs pos="0">
              <a:schemeClr val="accent6"/>
            </a:gs>
          </a:gsLst>
          <a:path path="circle">
            <a:fillToRect l="100000" t="100000"/>
          </a:path>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98D02D4-01A1-DB4D-A40A-EC6B645161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2387763318"/>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olid Aqua">
    <p:bg>
      <p:bgPr>
        <a:gradFill>
          <a:gsLst>
            <a:gs pos="100000">
              <a:schemeClr val="accent1">
                <a:lumMod val="75000"/>
              </a:schemeClr>
            </a:gs>
            <a:gs pos="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98D02D4-01A1-DB4D-A40A-EC6B645161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282493939"/>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range Sidebar w/Student">
    <p:spTree>
      <p:nvGrpSpPr>
        <p:cNvPr id="1" name=""/>
        <p:cNvGrpSpPr/>
        <p:nvPr/>
      </p:nvGrpSpPr>
      <p:grpSpPr>
        <a:xfrm>
          <a:off x="0" y="0"/>
          <a:ext cx="0" cy="0"/>
          <a:chOff x="0" y="0"/>
          <a:chExt cx="0" cy="0"/>
        </a:xfrm>
      </p:grpSpPr>
      <p:pic>
        <p:nvPicPr>
          <p:cNvPr id="3" name="Picture 2" descr="A young boy using a computer sitting on top of a table&#10;&#10;Description automatically generated">
            <a:extLst>
              <a:ext uri="{FF2B5EF4-FFF2-40B4-BE49-F238E27FC236}">
                <a16:creationId xmlns:a16="http://schemas.microsoft.com/office/drawing/2014/main" id="{69DFDA31-BAB4-3E41-A488-D56F091BF08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267201" y="0"/>
            <a:ext cx="7924800" cy="6858000"/>
          </a:xfrm>
          <a:prstGeom prst="rect">
            <a:avLst/>
          </a:prstGeom>
        </p:spPr>
      </p:pic>
      <p:sp>
        <p:nvSpPr>
          <p:cNvPr id="34" name="Rectangle 33">
            <a:extLst>
              <a:ext uri="{FF2B5EF4-FFF2-40B4-BE49-F238E27FC236}">
                <a16:creationId xmlns:a16="http://schemas.microsoft.com/office/drawing/2014/main" id="{DE4C2A69-BE47-924C-B2E1-7D559074AC6B}"/>
              </a:ext>
            </a:extLst>
          </p:cNvPr>
          <p:cNvSpPr/>
          <p:nvPr userDrawn="1"/>
        </p:nvSpPr>
        <p:spPr>
          <a:xfrm>
            <a:off x="1"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3D43DF4B-774E-6242-85CB-946B37D7894D}"/>
              </a:ext>
            </a:extLst>
          </p:cNvPr>
          <p:cNvCxnSpPr>
            <a:cxnSpLocks/>
          </p:cNvCxnSpPr>
          <p:nvPr userDrawn="1"/>
        </p:nvCxnSpPr>
        <p:spPr>
          <a:xfrm>
            <a:off x="4724400" y="6321563"/>
            <a:ext cx="4576763"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28F5B-364C-7345-981B-C6B507DA462C}"/>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008313E7-7CA6-E74E-BB50-266289056C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12" name="TextBox 11">
            <a:extLst>
              <a:ext uri="{FF2B5EF4-FFF2-40B4-BE49-F238E27FC236}">
                <a16:creationId xmlns:a16="http://schemas.microsoft.com/office/drawing/2014/main" id="{2C8092F6-F04C-C840-AF6B-96CF2E767BE0}"/>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pic>
        <p:nvPicPr>
          <p:cNvPr id="14" name="Picture 13">
            <a:extLst>
              <a:ext uri="{FF2B5EF4-FFF2-40B4-BE49-F238E27FC236}">
                <a16:creationId xmlns:a16="http://schemas.microsoft.com/office/drawing/2014/main" id="{914E2C49-45DA-A04A-839C-FB112AE224D5}"/>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7369592" y="6428170"/>
            <a:ext cx="1005840" cy="168812"/>
          </a:xfrm>
          <a:prstGeom prst="rect">
            <a:avLst/>
          </a:prstGeom>
        </p:spPr>
      </p:pic>
    </p:spTree>
    <p:extLst>
      <p:ext uri="{BB962C8B-B14F-4D97-AF65-F5344CB8AC3E}">
        <p14:creationId xmlns:p14="http://schemas.microsoft.com/office/powerpoint/2010/main" val="1471424600"/>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Grad Photo">
    <p:bg>
      <p:bgPr>
        <a:gradFill flip="none" rotWithShape="1">
          <a:gsLst>
            <a:gs pos="70000">
              <a:srgbClr val="EFEFEF"/>
            </a:gs>
            <a:gs pos="100000">
              <a:srgbClr val="DDE1E5"/>
            </a:gs>
            <a:gs pos="36000">
              <a:srgbClr val="F1F3ED"/>
            </a:gs>
          </a:gsLst>
          <a:lin ang="16200000" scaled="1"/>
          <a:tileRect/>
        </a:gradFill>
        <a:effectLst/>
      </p:bgPr>
    </p:bg>
    <p:spTree>
      <p:nvGrpSpPr>
        <p:cNvPr id="1" name=""/>
        <p:cNvGrpSpPr/>
        <p:nvPr/>
      </p:nvGrpSpPr>
      <p:grpSpPr>
        <a:xfrm>
          <a:off x="0" y="0"/>
          <a:ext cx="0" cy="0"/>
          <a:chOff x="0" y="0"/>
          <a:chExt cx="0" cy="0"/>
        </a:xfrm>
      </p:grpSpPr>
      <p:pic>
        <p:nvPicPr>
          <p:cNvPr id="3" name="Picture 2" descr="A person looking at the camera&#10;&#10;Description automatically generated">
            <a:extLst>
              <a:ext uri="{FF2B5EF4-FFF2-40B4-BE49-F238E27FC236}">
                <a16:creationId xmlns:a16="http://schemas.microsoft.com/office/drawing/2014/main" id="{C7B56FCD-35C6-0949-B653-D101B2144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67972" y="0"/>
            <a:ext cx="10824028" cy="6858000"/>
          </a:xfrm>
          <a:prstGeom prst="rect">
            <a:avLst/>
          </a:prstGeom>
        </p:spPr>
      </p:pic>
      <p:sp>
        <p:nvSpPr>
          <p:cNvPr id="8" name="TextBox 7">
            <a:extLst>
              <a:ext uri="{FF2B5EF4-FFF2-40B4-BE49-F238E27FC236}">
                <a16:creationId xmlns:a16="http://schemas.microsoft.com/office/drawing/2014/main" id="{66CB850C-4697-254D-8050-28DE91F07E15}"/>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B3AC483D-DC07-564B-ABDE-667128A8532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1E80825-E6EE-FE49-A383-47023DC693B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pic>
        <p:nvPicPr>
          <p:cNvPr id="9" name="Picture 8">
            <a:extLst>
              <a:ext uri="{FF2B5EF4-FFF2-40B4-BE49-F238E27FC236}">
                <a16:creationId xmlns:a16="http://schemas.microsoft.com/office/drawing/2014/main" id="{B42597EC-9CCF-544F-AF49-AF53EA9EE4F9}"/>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10" name="TextBox 9">
            <a:extLst>
              <a:ext uri="{FF2B5EF4-FFF2-40B4-BE49-F238E27FC236}">
                <a16:creationId xmlns:a16="http://schemas.microsoft.com/office/drawing/2014/main" id="{5C70961A-8591-4248-A353-E782604C79B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289777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pplication Backgorun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C07CF0-CA5F-934F-8F4F-4E974BADBB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6CCBF68-8E9F-0B47-BB3B-A5587F2E13C2}"/>
              </a:ext>
            </a:extLst>
          </p:cNvPr>
          <p:cNvSpPr/>
          <p:nvPr userDrawn="1"/>
        </p:nvSpPr>
        <p:spPr>
          <a:xfrm>
            <a:off x="0" y="0"/>
            <a:ext cx="12192000"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1ED785-E4CB-5744-B0DC-4A78AB635208}"/>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dirty="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2F84B4CC-06B9-0B40-8458-BD20D0BE82E2}"/>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4027222-3A65-0C49-B388-FEE0D0EAFE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1" name="TextBox 10">
            <a:extLst>
              <a:ext uri="{FF2B5EF4-FFF2-40B4-BE49-F238E27FC236}">
                <a16:creationId xmlns:a16="http://schemas.microsoft.com/office/drawing/2014/main" id="{6C5B1FC2-A52F-3D44-AFFC-D99735A5411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bg1"/>
                </a:solidFill>
                <a:latin typeface="Source Sans Pro" panose="020F0502020204030204" pitchFamily="34" charset="0"/>
                <a:cs typeface="Source Sans Pro" panose="020F0502020204030204" pitchFamily="34" charset="0"/>
              </a:rPr>
              <a:t>EdTrustWest.org</a:t>
            </a:r>
            <a:r>
              <a:rPr lang="en-US" sz="1400" dirty="0">
                <a:solidFill>
                  <a:schemeClr val="bg1"/>
                </a:solidFill>
                <a:latin typeface="Source Sans Pro" panose="020F0502020204030204" pitchFamily="34" charset="0"/>
                <a:cs typeface="Source Sans Pro" panose="020F0502020204030204" pitchFamily="34" charset="0"/>
              </a:rPr>
              <a:t> | @</a:t>
            </a:r>
            <a:r>
              <a:rPr lang="en-US" sz="1400" dirty="0" err="1">
                <a:solidFill>
                  <a:schemeClr val="bg1"/>
                </a:solidFill>
                <a:latin typeface="Source Sans Pro" panose="020F0502020204030204" pitchFamily="34" charset="0"/>
                <a:cs typeface="Source Sans Pro" panose="020F0502020204030204" pitchFamily="34" charset="0"/>
              </a:rPr>
              <a:t>EdTrustWest</a:t>
            </a:r>
            <a:endParaRPr lang="en-US" sz="1400" dirty="0">
              <a:solidFill>
                <a:schemeClr val="bg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5708266F-E242-DC41-8007-F49A8A48B9FE}"/>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3669641095"/>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olla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EE16F-554E-4C4A-ABB5-AB90D6E780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7A1D2D-5537-1A4F-88BC-AFAEBB063D9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dirty="0">
              <a:solidFill>
                <a:srgbClr val="000000"/>
              </a:solidFill>
              <a:latin typeface="Source Sans Pro" panose="020F0502020204030204" pitchFamily="34" charset="0"/>
              <a:cs typeface="Source Sans Pro" panose="020F0502020204030204" pitchFamily="34" charset="0"/>
            </a:endParaRPr>
          </a:p>
        </p:txBody>
      </p:sp>
      <p:cxnSp>
        <p:nvCxnSpPr>
          <p:cNvPr id="29" name="Straight Connector 28">
            <a:extLst>
              <a:ext uri="{FF2B5EF4-FFF2-40B4-BE49-F238E27FC236}">
                <a16:creationId xmlns:a16="http://schemas.microsoft.com/office/drawing/2014/main" id="{E7817D8D-781D-5543-B65A-96E69A301E50}"/>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762C64C-F56B-8342-8805-0348F3B2D23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71D2B1A6-D8FA-F243-963E-B4D237B7B07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1B939F96-DAEE-6C4D-9576-306A5D26D3B8}"/>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245573158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olid Gree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7" name="Picture 6">
            <a:extLst>
              <a:ext uri="{FF2B5EF4-FFF2-40B4-BE49-F238E27FC236}">
                <a16:creationId xmlns:a16="http://schemas.microsoft.com/office/drawing/2014/main" id="{EBE298FC-8FE2-47E7-9C05-A1F0AAEBCB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180594221"/>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Grad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F40BAD-D74D-EE4F-85A6-4D43A71DC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1" name="TextBox 10">
            <a:extLst>
              <a:ext uri="{FF2B5EF4-FFF2-40B4-BE49-F238E27FC236}">
                <a16:creationId xmlns:a16="http://schemas.microsoft.com/office/drawing/2014/main" id="{72DB5561-8F3E-FC4C-B721-B02A13704B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dirty="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919954F-131F-5D45-A858-37F9FBEB5506}"/>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4FA3C9F4-C1E2-F84B-88D9-0D3437F4E1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C61DB692-AB56-E147-9A57-5AEDFADE8DC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CC6C7408-EA50-CA43-BCF4-38CFF3DF0A53}"/>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313021609"/>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apitol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1113A-7780-1342-B730-405385A9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11" name="TextBox 10">
            <a:extLst>
              <a:ext uri="{FF2B5EF4-FFF2-40B4-BE49-F238E27FC236}">
                <a16:creationId xmlns:a16="http://schemas.microsoft.com/office/drawing/2014/main" id="{82600D98-CB16-AF46-94EB-5EF65619FE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dirty="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3226B4A-98AF-F74E-B45B-2EEB1F159914}"/>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9CCB47DC-5EC4-6549-8008-84D838BE692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41CD088D-8765-0044-82A0-8D7DBF1CBEF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43B7F9-BD11-0C42-A7B5-0B39D7D8D612}"/>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777776158"/>
      </p:ext>
    </p:extLst>
  </p:cSld>
  <p:clrMapOvr>
    <a:masterClrMapping/>
  </p:clrMapOvr>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pplication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36C34-8908-D84F-9556-5C758DA770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TextBox 9">
            <a:extLst>
              <a:ext uri="{FF2B5EF4-FFF2-40B4-BE49-F238E27FC236}">
                <a16:creationId xmlns:a16="http://schemas.microsoft.com/office/drawing/2014/main" id="{6D0A20F1-37FD-FE4B-BFE3-F7A47E7AD76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dirty="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FA5A7C9A-26CC-9F4A-BA50-9DFA792A8EFC}"/>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6079028-3308-0C49-AB63-065F14487A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1C0F1332-2CE8-E649-9988-F05DF3C7B78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dirty="0" err="1">
                <a:solidFill>
                  <a:schemeClr val="tx1"/>
                </a:solidFill>
                <a:latin typeface="Source Sans Pro" panose="020F0502020204030204" pitchFamily="34" charset="0"/>
                <a:cs typeface="Source Sans Pro" panose="020F0502020204030204" pitchFamily="34" charset="0"/>
              </a:rPr>
              <a:t>EdTrustWest.org</a:t>
            </a:r>
            <a:r>
              <a:rPr lang="en-US" sz="1400" dirty="0">
                <a:solidFill>
                  <a:schemeClr val="tx1"/>
                </a:solidFill>
                <a:latin typeface="Source Sans Pro" panose="020F0502020204030204" pitchFamily="34" charset="0"/>
                <a:cs typeface="Source Sans Pro" panose="020F0502020204030204" pitchFamily="34" charset="0"/>
              </a:rPr>
              <a:t> | @</a:t>
            </a:r>
            <a:r>
              <a:rPr lang="en-US" sz="1400" dirty="0" err="1">
                <a:solidFill>
                  <a:schemeClr val="tx1"/>
                </a:solidFill>
                <a:latin typeface="Source Sans Pro" panose="020F0502020204030204" pitchFamily="34" charset="0"/>
                <a:cs typeface="Source Sans Pro" panose="020F0502020204030204" pitchFamily="34" charset="0"/>
              </a:rPr>
              <a:t>EdTrustWest</a:t>
            </a:r>
            <a:endParaRPr lang="en-US" sz="1400" dirty="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412B30D-29FE-8B48-B60E-8C2B561643C4}"/>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264588684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olid Aqua">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7" name="Picture 6">
            <a:extLst>
              <a:ext uri="{FF2B5EF4-FFF2-40B4-BE49-F238E27FC236}">
                <a16:creationId xmlns:a16="http://schemas.microsoft.com/office/drawing/2014/main" id="{DCEF5D6F-2E93-4582-BECE-4187966AFD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09264098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D1325-792A-4440-8D2A-1B499D058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E6AB83-1D56-44FB-B18F-EF4476329E1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2413208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range Sidebar w/Student">
    <p:spTree>
      <p:nvGrpSpPr>
        <p:cNvPr id="1" name=""/>
        <p:cNvGrpSpPr/>
        <p:nvPr/>
      </p:nvGrpSpPr>
      <p:grpSpPr>
        <a:xfrm>
          <a:off x="0" y="0"/>
          <a:ext cx="0" cy="0"/>
          <a:chOff x="0" y="0"/>
          <a:chExt cx="0" cy="0"/>
        </a:xfrm>
      </p:grpSpPr>
      <p:pic>
        <p:nvPicPr>
          <p:cNvPr id="3" name="Picture 2" descr="A young boy using a computer sitting on top of a table&#10;&#10;Description automatically generated">
            <a:extLst>
              <a:ext uri="{FF2B5EF4-FFF2-40B4-BE49-F238E27FC236}">
                <a16:creationId xmlns:a16="http://schemas.microsoft.com/office/drawing/2014/main" id="{69DFDA31-BAB4-3E41-A488-D56F091BF08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267201" y="0"/>
            <a:ext cx="7924800" cy="6858000"/>
          </a:xfrm>
          <a:prstGeom prst="rect">
            <a:avLst/>
          </a:prstGeom>
        </p:spPr>
      </p:pic>
      <p:sp>
        <p:nvSpPr>
          <p:cNvPr id="34" name="Rectangle 33">
            <a:extLst>
              <a:ext uri="{FF2B5EF4-FFF2-40B4-BE49-F238E27FC236}">
                <a16:creationId xmlns:a16="http://schemas.microsoft.com/office/drawing/2014/main" id="{DE4C2A69-BE47-924C-B2E1-7D559074AC6B}"/>
              </a:ext>
            </a:extLst>
          </p:cNvPr>
          <p:cNvSpPr/>
          <p:nvPr userDrawn="1"/>
        </p:nvSpPr>
        <p:spPr>
          <a:xfrm>
            <a:off x="1"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D43DF4B-774E-6242-85CB-946B37D7894D}"/>
              </a:ext>
            </a:extLst>
          </p:cNvPr>
          <p:cNvCxnSpPr>
            <a:cxnSpLocks/>
          </p:cNvCxnSpPr>
          <p:nvPr userDrawn="1"/>
        </p:nvCxnSpPr>
        <p:spPr>
          <a:xfrm>
            <a:off x="4724400" y="6321563"/>
            <a:ext cx="4576763"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28F5B-364C-7345-981B-C6B507DA462C}"/>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sp>
        <p:nvSpPr>
          <p:cNvPr id="12" name="TextBox 11">
            <a:extLst>
              <a:ext uri="{FF2B5EF4-FFF2-40B4-BE49-F238E27FC236}">
                <a16:creationId xmlns:a16="http://schemas.microsoft.com/office/drawing/2014/main" id="{2C8092F6-F04C-C840-AF6B-96CF2E767BE0}"/>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4" name="Picture 13">
            <a:extLst>
              <a:ext uri="{FF2B5EF4-FFF2-40B4-BE49-F238E27FC236}">
                <a16:creationId xmlns:a16="http://schemas.microsoft.com/office/drawing/2014/main" id="{914E2C49-45DA-A04A-839C-FB112AE224D5}"/>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69592" y="6428170"/>
            <a:ext cx="1005840" cy="168812"/>
          </a:xfrm>
          <a:prstGeom prst="rect">
            <a:avLst/>
          </a:prstGeom>
        </p:spPr>
      </p:pic>
      <p:pic>
        <p:nvPicPr>
          <p:cNvPr id="10" name="Picture 9">
            <a:extLst>
              <a:ext uri="{FF2B5EF4-FFF2-40B4-BE49-F238E27FC236}">
                <a16:creationId xmlns:a16="http://schemas.microsoft.com/office/drawing/2014/main" id="{95B85950-047A-432B-90F7-56FADE8083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419994765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rad Photo">
    <p:spTree>
      <p:nvGrpSpPr>
        <p:cNvPr id="1" name=""/>
        <p:cNvGrpSpPr/>
        <p:nvPr/>
      </p:nvGrpSpPr>
      <p:grpSpPr>
        <a:xfrm>
          <a:off x="0" y="0"/>
          <a:ext cx="0" cy="0"/>
          <a:chOff x="0" y="0"/>
          <a:chExt cx="0" cy="0"/>
        </a:xfrm>
      </p:grpSpPr>
      <p:pic>
        <p:nvPicPr>
          <p:cNvPr id="3" name="Picture 2" descr="A person looking at the camera&#10;&#10;Description automatically generated">
            <a:extLst>
              <a:ext uri="{FF2B5EF4-FFF2-40B4-BE49-F238E27FC236}">
                <a16:creationId xmlns:a16="http://schemas.microsoft.com/office/drawing/2014/main" id="{C7B56FCD-35C6-0949-B653-D101B2144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67972" y="0"/>
            <a:ext cx="10824028" cy="6858000"/>
          </a:xfrm>
          <a:prstGeom prst="rect">
            <a:avLst/>
          </a:prstGeom>
        </p:spPr>
      </p:pic>
      <p:sp>
        <p:nvSpPr>
          <p:cNvPr id="8" name="TextBox 7">
            <a:extLst>
              <a:ext uri="{FF2B5EF4-FFF2-40B4-BE49-F238E27FC236}">
                <a16:creationId xmlns:a16="http://schemas.microsoft.com/office/drawing/2014/main" id="{66CB850C-4697-254D-8050-28DE91F07E15}"/>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B3AC483D-DC07-564B-ABDE-667128A8532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42597EC-9CCF-544F-AF49-AF53EA9EE4F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10" name="TextBox 9">
            <a:extLst>
              <a:ext uri="{FF2B5EF4-FFF2-40B4-BE49-F238E27FC236}">
                <a16:creationId xmlns:a16="http://schemas.microsoft.com/office/drawing/2014/main" id="{5C70961A-8591-4248-A353-E782604C79B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813BC95-DA2E-4575-BC1A-5F4FBA82CBA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286378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pplication Backgorun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C07CF0-CA5F-934F-8F4F-4E974BADBB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6CCBF68-8E9F-0B47-BB3B-A5587F2E13C2}"/>
              </a:ext>
            </a:extLst>
          </p:cNvPr>
          <p:cNvSpPr/>
          <p:nvPr userDrawn="1"/>
        </p:nvSpPr>
        <p:spPr>
          <a:xfrm>
            <a:off x="0" y="0"/>
            <a:ext cx="12192000"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1ED785-E4CB-5744-B0DC-4A78AB635208}"/>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2F84B4CC-06B9-0B40-8458-BD20D0BE82E2}"/>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5B1FC2-A52F-3D44-AFFC-D99735A5411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5708266F-E242-DC41-8007-F49A8A48B9FE}"/>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pic>
        <p:nvPicPr>
          <p:cNvPr id="12" name="Picture 11">
            <a:extLst>
              <a:ext uri="{FF2B5EF4-FFF2-40B4-BE49-F238E27FC236}">
                <a16:creationId xmlns:a16="http://schemas.microsoft.com/office/drawing/2014/main" id="{5D16E7AE-D93D-4250-9A84-24E45612AE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402055852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olla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EE16F-554E-4C4A-ABB5-AB90D6E780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7A1D2D-5537-1A4F-88BC-AFAEBB063D9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9" name="Straight Connector 28">
            <a:extLst>
              <a:ext uri="{FF2B5EF4-FFF2-40B4-BE49-F238E27FC236}">
                <a16:creationId xmlns:a16="http://schemas.microsoft.com/office/drawing/2014/main" id="{E7817D8D-781D-5543-B65A-96E69A301E50}"/>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D2B1A6-D8FA-F243-963E-B4D237B7B07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1B939F96-DAEE-6C4D-9576-306A5D26D3B8}"/>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852AE1E1-7B93-4C5C-B6BE-C8351FB085B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87909105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rad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F40BAD-D74D-EE4F-85A6-4D43A71DC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1" name="TextBox 10">
            <a:extLst>
              <a:ext uri="{FF2B5EF4-FFF2-40B4-BE49-F238E27FC236}">
                <a16:creationId xmlns:a16="http://schemas.microsoft.com/office/drawing/2014/main" id="{72DB5561-8F3E-FC4C-B721-B02A13704B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919954F-131F-5D45-A858-37F9FBEB5506}"/>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1DB692-AB56-E147-9A57-5AEDFADE8DC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CC6C7408-EA50-CA43-BCF4-38CFF3DF0A53}"/>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61094E56-EAAC-4621-8D2C-CCE20A2251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84280656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pitol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1113A-7780-1342-B730-405385A9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11" name="TextBox 10">
            <a:extLst>
              <a:ext uri="{FF2B5EF4-FFF2-40B4-BE49-F238E27FC236}">
                <a16:creationId xmlns:a16="http://schemas.microsoft.com/office/drawing/2014/main" id="{82600D98-CB16-AF46-94EB-5EF65619FE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3226B4A-98AF-F74E-B45B-2EEB1F159914}"/>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CD088D-8765-0044-82A0-8D7DBF1CBEF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43B7F9-BD11-0C42-A7B5-0B39D7D8D61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E168B6B0-FB83-4A54-9D62-28CB497F6B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41908165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pplication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36C34-8908-D84F-9556-5C758DA770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TextBox 9">
            <a:extLst>
              <a:ext uri="{FF2B5EF4-FFF2-40B4-BE49-F238E27FC236}">
                <a16:creationId xmlns:a16="http://schemas.microsoft.com/office/drawing/2014/main" id="{6D0A20F1-37FD-FE4B-BFE3-F7A47E7AD76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FA5A7C9A-26CC-9F4A-BA50-9DFA792A8EFC}"/>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C0F1332-2CE8-E649-9988-F05DF3C7B78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412B30D-29FE-8B48-B60E-8C2B561643C4}"/>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6566618D-DE70-4F69-9619-364E00D1A3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07824564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pic>
        <p:nvPicPr>
          <p:cNvPr id="16" name="Picture 15" descr="A person wearing a hat and smiling at the camera&#10;&#10;Description automatically generated">
            <a:extLst>
              <a:ext uri="{FF2B5EF4-FFF2-40B4-BE49-F238E27FC236}">
                <a16:creationId xmlns:a16="http://schemas.microsoft.com/office/drawing/2014/main" id="{F660190B-FF0F-DF46-9A26-23A4E9067E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82952038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D1325-792A-4440-8D2A-1B499D058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324132086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9ED40-8B91-6B44-BD08-2279C556AE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36" name="Rectangle 35">
            <a:extLst>
              <a:ext uri="{FF2B5EF4-FFF2-40B4-BE49-F238E27FC236}">
                <a16:creationId xmlns:a16="http://schemas.microsoft.com/office/drawing/2014/main" id="{5BC6741F-BDB0-5C45-BFA4-AA08F5F9F1EA}"/>
              </a:ext>
            </a:extLst>
          </p:cNvPr>
          <p:cNvSpPr/>
          <p:nvPr userDrawn="1"/>
        </p:nvSpPr>
        <p:spPr>
          <a:xfrm>
            <a:off x="19050" y="3429000"/>
            <a:ext cx="12168066" cy="3428999"/>
          </a:xfrm>
          <a:prstGeom prst="rect">
            <a:avLst/>
          </a:prstGeom>
          <a:gradFill flip="none" rotWithShape="1">
            <a:gsLst>
              <a:gs pos="99000">
                <a:srgbClr val="000000">
                  <a:alpha val="50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a:extLst>
              <a:ext uri="{FF2B5EF4-FFF2-40B4-BE49-F238E27FC236}">
                <a16:creationId xmlns:a16="http://schemas.microsoft.com/office/drawing/2014/main" id="{BB0F2706-4F4E-864A-9E8F-6EE1B997A011}"/>
              </a:ext>
            </a:extLst>
          </p:cNvPr>
          <p:cNvSpPr/>
          <p:nvPr userDrawn="1"/>
        </p:nvSpPr>
        <p:spPr>
          <a:xfrm>
            <a:off x="-1" y="0"/>
            <a:ext cx="5486401" cy="6858000"/>
          </a:xfrm>
          <a:prstGeom prst="rect">
            <a:avLst/>
          </a:prstGeom>
          <a:gradFill flip="none" rotWithShape="1">
            <a:gsLst>
              <a:gs pos="100000">
                <a:srgbClr val="FBB040">
                  <a:alpha val="50000"/>
                </a:srgbClr>
              </a:gs>
              <a:gs pos="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31" name="Straight Connector 30">
            <a:extLst>
              <a:ext uri="{FF2B5EF4-FFF2-40B4-BE49-F238E27FC236}">
                <a16:creationId xmlns:a16="http://schemas.microsoft.com/office/drawing/2014/main" id="{EEF85151-FD99-044C-94C6-303E1F9532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D962DA6-4C15-D94D-878F-C27FE17D9EA9}"/>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35" name="Picture 34">
            <a:extLst>
              <a:ext uri="{FF2B5EF4-FFF2-40B4-BE49-F238E27FC236}">
                <a16:creationId xmlns:a16="http://schemas.microsoft.com/office/drawing/2014/main" id="{A12ADA19-10BC-3B4D-B102-68F6AF94F145}"/>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37" name="Picture 36">
            <a:extLst>
              <a:ext uri="{FF2B5EF4-FFF2-40B4-BE49-F238E27FC236}">
                <a16:creationId xmlns:a16="http://schemas.microsoft.com/office/drawing/2014/main" id="{7E87DF1F-29CF-CF4D-95F4-0408E921249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Tree>
    <p:extLst>
      <p:ext uri="{BB962C8B-B14F-4D97-AF65-F5344CB8AC3E}">
        <p14:creationId xmlns:p14="http://schemas.microsoft.com/office/powerpoint/2010/main" val="117284075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9ED40-8B91-6B44-BD08-2279C556AE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36" name="Rectangle 35">
            <a:extLst>
              <a:ext uri="{FF2B5EF4-FFF2-40B4-BE49-F238E27FC236}">
                <a16:creationId xmlns:a16="http://schemas.microsoft.com/office/drawing/2014/main" id="{5BC6741F-BDB0-5C45-BFA4-AA08F5F9F1EA}"/>
              </a:ext>
            </a:extLst>
          </p:cNvPr>
          <p:cNvSpPr/>
          <p:nvPr userDrawn="1"/>
        </p:nvSpPr>
        <p:spPr>
          <a:xfrm>
            <a:off x="19050" y="3429000"/>
            <a:ext cx="12168066" cy="3428999"/>
          </a:xfrm>
          <a:prstGeom prst="rect">
            <a:avLst/>
          </a:prstGeom>
          <a:gradFill flip="none" rotWithShape="1">
            <a:gsLst>
              <a:gs pos="99000">
                <a:srgbClr val="000000">
                  <a:alpha val="50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a:extLst>
              <a:ext uri="{FF2B5EF4-FFF2-40B4-BE49-F238E27FC236}">
                <a16:creationId xmlns:a16="http://schemas.microsoft.com/office/drawing/2014/main" id="{BB0F2706-4F4E-864A-9E8F-6EE1B997A011}"/>
              </a:ext>
            </a:extLst>
          </p:cNvPr>
          <p:cNvSpPr/>
          <p:nvPr userDrawn="1"/>
        </p:nvSpPr>
        <p:spPr>
          <a:xfrm>
            <a:off x="-1" y="0"/>
            <a:ext cx="5486401" cy="6858000"/>
          </a:xfrm>
          <a:prstGeom prst="rect">
            <a:avLst/>
          </a:prstGeom>
          <a:gradFill flip="none" rotWithShape="1">
            <a:gsLst>
              <a:gs pos="100000">
                <a:srgbClr val="FBB040">
                  <a:alpha val="50000"/>
                </a:srgbClr>
              </a:gs>
              <a:gs pos="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31" name="Straight Connector 30">
            <a:extLst>
              <a:ext uri="{FF2B5EF4-FFF2-40B4-BE49-F238E27FC236}">
                <a16:creationId xmlns:a16="http://schemas.microsoft.com/office/drawing/2014/main" id="{EEF85151-FD99-044C-94C6-303E1F9532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D962DA6-4C15-D94D-878F-C27FE17D9EA9}"/>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35" name="Picture 34">
            <a:extLst>
              <a:ext uri="{FF2B5EF4-FFF2-40B4-BE49-F238E27FC236}">
                <a16:creationId xmlns:a16="http://schemas.microsoft.com/office/drawing/2014/main" id="{A12ADA19-10BC-3B4D-B102-68F6AF94F145}"/>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10" name="Picture 9">
            <a:extLst>
              <a:ext uri="{FF2B5EF4-FFF2-40B4-BE49-F238E27FC236}">
                <a16:creationId xmlns:a16="http://schemas.microsoft.com/office/drawing/2014/main" id="{17D65DAE-50D1-48C4-89A0-55BD970590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17284075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FAB58-A5AC-4A46-BD6B-A3E08F75EA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33425437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17BC7-2542-7444-9CB4-A0485CE3D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84" y="0"/>
            <a:ext cx="12187116"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686799" cy="6858000"/>
          </a:xfrm>
          <a:prstGeom prst="rect">
            <a:avLst/>
          </a:prstGeom>
          <a:gradFill flip="none" rotWithShape="1">
            <a:gsLst>
              <a:gs pos="100000">
                <a:schemeClr val="accent6">
                  <a:lumMod val="50000"/>
                  <a:alpha val="65000"/>
                </a:schemeClr>
              </a:gs>
              <a:gs pos="0">
                <a:schemeClr val="accent6">
                  <a:lumMod val="5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FB2E13-87DF-AF4C-87A1-7F9828AE9752}"/>
              </a:ext>
            </a:extLst>
          </p:cNvPr>
          <p:cNvSpPr/>
          <p:nvPr userDrawn="1"/>
        </p:nvSpPr>
        <p:spPr>
          <a:xfrm>
            <a:off x="19050" y="3429000"/>
            <a:ext cx="12168066" cy="3428999"/>
          </a:xfrm>
          <a:prstGeom prst="rect">
            <a:avLst/>
          </a:prstGeom>
          <a:gradFill flip="none" rotWithShape="1">
            <a:gsLst>
              <a:gs pos="99000">
                <a:srgbClr val="000000">
                  <a:alpha val="65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91322177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Miss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1FB35-186D-BA41-BD93-77EAB1A169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93928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31299715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mpus">
    <p:spTree>
      <p:nvGrpSpPr>
        <p:cNvPr id="1" name=""/>
        <p:cNvGrpSpPr/>
        <p:nvPr/>
      </p:nvGrpSpPr>
      <p:grpSpPr>
        <a:xfrm>
          <a:off x="0" y="0"/>
          <a:ext cx="0" cy="0"/>
          <a:chOff x="0" y="0"/>
          <a:chExt cx="0" cy="0"/>
        </a:xfrm>
      </p:grpSpPr>
      <p:pic>
        <p:nvPicPr>
          <p:cNvPr id="4" name="Picture 3" descr="A castle surrounded by trees&#10;&#10;Description automatically generated">
            <a:extLst>
              <a:ext uri="{FF2B5EF4-FFF2-40B4-BE49-F238E27FC236}">
                <a16:creationId xmlns:a16="http://schemas.microsoft.com/office/drawing/2014/main" id="{16B1C489-6C6A-604F-A8FF-8962C54024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2FC4BBF-BD7F-554D-BF2D-9E0165F6689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100179-EF0D-EF42-9B4C-58E60967694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9A568C05-4E06-C440-9D82-E085E359920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
        <p:nvSpPr>
          <p:cNvPr id="7" name="TextBox 6">
            <a:extLst>
              <a:ext uri="{FF2B5EF4-FFF2-40B4-BE49-F238E27FC236}">
                <a16:creationId xmlns:a16="http://schemas.microsoft.com/office/drawing/2014/main" id="{7773C18D-ECB5-5343-A38E-7337B23DE88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F1A36E5E-485F-7342-8330-1403520725E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4D2F1AA-A98E-9440-87B8-F59213954DA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Tree>
    <p:extLst>
      <p:ext uri="{BB962C8B-B14F-4D97-AF65-F5344CB8AC3E}">
        <p14:creationId xmlns:p14="http://schemas.microsoft.com/office/powerpoint/2010/main" val="150145770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oy in C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0133E-AA4E-7247-976E-9AF488B1CC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D38049C7-7C08-3F46-8DFE-B36E190E861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5" name="Straight Connector 24">
            <a:extLst>
              <a:ext uri="{FF2B5EF4-FFF2-40B4-BE49-F238E27FC236}">
                <a16:creationId xmlns:a16="http://schemas.microsoft.com/office/drawing/2014/main" id="{5DA34DFD-8262-0E4D-9CFB-DC3E65C8B658}"/>
              </a:ext>
            </a:extLst>
          </p:cNvPr>
          <p:cNvCxnSpPr>
            <a:cxnSpLocks/>
          </p:cNvCxnSpPr>
          <p:nvPr userDrawn="1"/>
        </p:nvCxnSpPr>
        <p:spPr>
          <a:xfrm>
            <a:off x="609600" y="6322070"/>
            <a:ext cx="8686800" cy="0"/>
          </a:xfrm>
          <a:prstGeom prst="line">
            <a:avLst/>
          </a:prstGeom>
          <a:ln w="12700" cap="rnd">
            <a:solidFill>
              <a:srgbClr val="000000"/>
            </a:solidFill>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BED5519-228F-B14F-95E8-954FF67F99C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pic>
        <p:nvPicPr>
          <p:cNvPr id="8" name="Picture 7">
            <a:extLst>
              <a:ext uri="{FF2B5EF4-FFF2-40B4-BE49-F238E27FC236}">
                <a16:creationId xmlns:a16="http://schemas.microsoft.com/office/drawing/2014/main" id="{A9C6D5A9-4F4B-E842-BCDD-7109D33876F2}"/>
              </a:ext>
            </a:extLst>
          </p:cNvPr>
          <p:cNvPicPr>
            <a:picLocks/>
          </p:cNvPicPr>
          <p:nvPr userDrawn="1"/>
        </p:nvPicPr>
        <p:blipFill>
          <a:blip r:embed="rId4">
            <a:biLevel thresh="75000"/>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9" name="TextBox 8">
            <a:extLst>
              <a:ext uri="{FF2B5EF4-FFF2-40B4-BE49-F238E27FC236}">
                <a16:creationId xmlns:a16="http://schemas.microsoft.com/office/drawing/2014/main" id="{9D145873-3C5C-E64E-B605-C9E047EAA00E}"/>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rgbClr val="000000"/>
                </a:solidFill>
                <a:latin typeface="Source Sans Pro" panose="020F0502020204030204" pitchFamily="34" charset="0"/>
                <a:cs typeface="Source Sans Pro" panose="020F0502020204030204" pitchFamily="34" charset="0"/>
              </a:rPr>
              <a:t>EdTrustWest.org</a:t>
            </a:r>
            <a:r>
              <a:rPr lang="en-US" sz="1400">
                <a:solidFill>
                  <a:srgbClr val="000000"/>
                </a:solidFill>
                <a:latin typeface="Source Sans Pro" panose="020F0502020204030204" pitchFamily="34" charset="0"/>
                <a:cs typeface="Source Sans Pro" panose="020F0502020204030204" pitchFamily="34" charset="0"/>
              </a:rPr>
              <a:t> | @</a:t>
            </a:r>
            <a:r>
              <a:rPr lang="en-US" sz="1400" err="1">
                <a:solidFill>
                  <a:srgbClr val="000000"/>
                </a:solidFill>
                <a:latin typeface="Source Sans Pro" panose="020F0502020204030204" pitchFamily="34" charset="0"/>
                <a:cs typeface="Source Sans Pro" panose="020F0502020204030204" pitchFamily="34" charset="0"/>
              </a:rPr>
              <a:t>EdTrustWest</a:t>
            </a:r>
            <a:endParaRPr lang="en-US" sz="1400">
              <a:solidFill>
                <a:srgbClr val="000000"/>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292799812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AF85B1A-196D-A449-BB72-2A7B41ADAF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70370989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AF85B1A-196D-A449-BB72-2A7B41ADAF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5" name="Picture Placeholder 4">
            <a:extLst>
              <a:ext uri="{FF2B5EF4-FFF2-40B4-BE49-F238E27FC236}">
                <a16:creationId xmlns:a16="http://schemas.microsoft.com/office/drawing/2014/main" id="{F0DD9A41-E64D-3F48-8759-120D6027CC00}"/>
              </a:ext>
            </a:extLst>
          </p:cNvPr>
          <p:cNvSpPr>
            <a:spLocks noGrp="1"/>
          </p:cNvSpPr>
          <p:nvPr>
            <p:ph type="pic" sz="quarter" idx="10"/>
          </p:nvPr>
        </p:nvSpPr>
        <p:spPr>
          <a:xfrm>
            <a:off x="5174940" y="342900"/>
            <a:ext cx="2765425" cy="2589871"/>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3F0B0089-FC54-B342-985B-2E7A6686A10A}"/>
              </a:ext>
            </a:extLst>
          </p:cNvPr>
          <p:cNvSpPr>
            <a:spLocks noGrp="1"/>
          </p:cNvSpPr>
          <p:nvPr>
            <p:ph type="pic" sz="quarter" idx="11"/>
          </p:nvPr>
        </p:nvSpPr>
        <p:spPr>
          <a:xfrm>
            <a:off x="8141165" y="342900"/>
            <a:ext cx="2765425" cy="2589871"/>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FA198950-9ECD-C14C-AA3D-FE2194BE18DE}"/>
              </a:ext>
            </a:extLst>
          </p:cNvPr>
          <p:cNvSpPr>
            <a:spLocks noGrp="1"/>
          </p:cNvSpPr>
          <p:nvPr>
            <p:ph type="pic" sz="quarter" idx="12"/>
          </p:nvPr>
        </p:nvSpPr>
        <p:spPr>
          <a:xfrm>
            <a:off x="5174940" y="3122347"/>
            <a:ext cx="5731650" cy="2394422"/>
          </a:xfrm>
          <a:prstGeom prst="rect">
            <a:avLst/>
          </a:prstGeom>
        </p:spPr>
        <p:txBody>
          <a:bodyPr/>
          <a:lstStyle/>
          <a:p>
            <a:endParaRPr lang="en-US"/>
          </a:p>
        </p:txBody>
      </p:sp>
    </p:spTree>
    <p:extLst>
      <p:ext uri="{BB962C8B-B14F-4D97-AF65-F5344CB8AC3E}">
        <p14:creationId xmlns:p14="http://schemas.microsoft.com/office/powerpoint/2010/main" val="184578861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3A51570-BDE3-AA4F-A0A0-774F2BE01189}"/>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E10DC9BE-641A-5146-B72A-BFC12398D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pic>
        <p:nvPicPr>
          <p:cNvPr id="9" name="Picture 8">
            <a:extLst>
              <a:ext uri="{FF2B5EF4-FFF2-40B4-BE49-F238E27FC236}">
                <a16:creationId xmlns:a16="http://schemas.microsoft.com/office/drawing/2014/main" id="{E5AA21C6-EA76-0245-866E-C08FCDBC69FF}"/>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
        <p:nvSpPr>
          <p:cNvPr id="11" name="TextBox 10">
            <a:extLst>
              <a:ext uri="{FF2B5EF4-FFF2-40B4-BE49-F238E27FC236}">
                <a16:creationId xmlns:a16="http://schemas.microsoft.com/office/drawing/2014/main" id="{032F38F3-8919-0B46-A926-C8DC10FAF20D}"/>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7940238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reen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rgbClr val="5C8727"/>
              </a:gs>
              <a:gs pos="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D077A0-7362-D546-9C39-53802336EB64}"/>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20" name="Straight Connector 19">
            <a:extLst>
              <a:ext uri="{FF2B5EF4-FFF2-40B4-BE49-F238E27FC236}">
                <a16:creationId xmlns:a16="http://schemas.microsoft.com/office/drawing/2014/main" id="{97386FCD-7C73-A541-9557-12803015D786}"/>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6F49778-3762-3D4D-9629-4669748CF0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0" name="TextBox 9">
            <a:extLst>
              <a:ext uri="{FF2B5EF4-FFF2-40B4-BE49-F238E27FC236}">
                <a16:creationId xmlns:a16="http://schemas.microsoft.com/office/drawing/2014/main" id="{EC37BB4A-BAEA-E94B-B90F-F2FE6F24FA05}"/>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8C5E1482-A8E7-8945-A140-F85CA419FE0F}"/>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Tree>
    <p:extLst>
      <p:ext uri="{BB962C8B-B14F-4D97-AF65-F5344CB8AC3E}">
        <p14:creationId xmlns:p14="http://schemas.microsoft.com/office/powerpoint/2010/main" val="2824280656"/>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qua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chemeClr val="accent1">
                  <a:lumMod val="75000"/>
                </a:schemeClr>
              </a:gs>
              <a:gs pos="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5AE043A4-D68A-9044-A33E-347D3FDD873A}"/>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EFE3A1D-DFFF-614A-A29D-ADE4030F84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61FF0AA3-C9B2-8B45-9B76-38FC00F001BA}"/>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A70DAF80-4168-3E45-8F46-1A81500E22D4}"/>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Tree>
    <p:extLst>
      <p:ext uri="{BB962C8B-B14F-4D97-AF65-F5344CB8AC3E}">
        <p14:creationId xmlns:p14="http://schemas.microsoft.com/office/powerpoint/2010/main" val="335041344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FAB58-A5AC-4A46-BD6B-A3E08F75EA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D010120B-818F-42DB-A7A1-3BC6B42C8A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33425437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olid Oran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64D4B8-2EC8-8D42-B19E-43B6F254A2E5}"/>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6" name="Straight Connector 15">
            <a:extLst>
              <a:ext uri="{FF2B5EF4-FFF2-40B4-BE49-F238E27FC236}">
                <a16:creationId xmlns:a16="http://schemas.microsoft.com/office/drawing/2014/main" id="{BA2681E6-E03A-5442-A634-7FBF0EF29BB8}"/>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33604D9-4782-6949-8C2A-9B7C9F90FD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8" name="TextBox 7">
            <a:extLst>
              <a:ext uri="{FF2B5EF4-FFF2-40B4-BE49-F238E27FC236}">
                <a16:creationId xmlns:a16="http://schemas.microsoft.com/office/drawing/2014/main" id="{89C3A7B9-AD6D-5C4B-BCE4-4400BB320EE8}"/>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750A01F1-71BE-D546-888C-797AACF58E3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olid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24BDD7-092D-4F9A-A610-B294177C41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36798" y="469898"/>
            <a:ext cx="7518404" cy="3727876"/>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olid Oran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747CF9-6CB0-664D-B038-73C1BF8A2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6286" y="1580293"/>
            <a:ext cx="6839427" cy="2414318"/>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12192000" cy="1578274"/>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9947FEEA-9A8B-1A44-8514-7953B7D99BD5}"/>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8F30AA8-1E29-7547-A321-3183B8E6C2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5" name="TextBox 14">
            <a:extLst>
              <a:ext uri="{FF2B5EF4-FFF2-40B4-BE49-F238E27FC236}">
                <a16:creationId xmlns:a16="http://schemas.microsoft.com/office/drawing/2014/main" id="{0610045D-F993-EF42-A3FD-DC5A1838BAA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1636F289-2831-8C4E-BD97-78A2685FEB7E}"/>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27868087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olid Orang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98ADA-D806-9143-97EF-540E10795C3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4" name="Straight Connector 3">
            <a:extLst>
              <a:ext uri="{FF2B5EF4-FFF2-40B4-BE49-F238E27FC236}">
                <a16:creationId xmlns:a16="http://schemas.microsoft.com/office/drawing/2014/main" id="{6AE12875-CA06-BD4C-860A-102A9A319F49}"/>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8242E5E-89D2-A94D-9F01-586AFBF00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7" name="TextBox 6">
            <a:extLst>
              <a:ext uri="{FF2B5EF4-FFF2-40B4-BE49-F238E27FC236}">
                <a16:creationId xmlns:a16="http://schemas.microsoft.com/office/drawing/2014/main" id="{B8E5877E-C2A8-D149-BD59-5C08E6E218D3}"/>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8" name="Picture 7">
            <a:extLst>
              <a:ext uri="{FF2B5EF4-FFF2-40B4-BE49-F238E27FC236}">
                <a16:creationId xmlns:a16="http://schemas.microsoft.com/office/drawing/2014/main" id="{3CAD14D7-5661-9046-9B19-B42E11FB9267}"/>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36472282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olid Grey">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A3A010-7941-D641-9A08-4DC4E460979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1C4644D5-9DC8-214E-AE99-78B0B47B56C7}"/>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886386E-18FB-AF4B-A52B-0FC64D1FEC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9" name="TextBox 8">
            <a:extLst>
              <a:ext uri="{FF2B5EF4-FFF2-40B4-BE49-F238E27FC236}">
                <a16:creationId xmlns:a16="http://schemas.microsoft.com/office/drawing/2014/main" id="{03DCBC07-4301-414A-A9B2-01993E890F28}"/>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3D58499E-CA45-0B46-81C7-1FBEF27809B7}"/>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49168482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olid Gree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98D02D4-01A1-DB4D-A40A-EC6B645161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18059422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olid Aqua">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98D02D4-01A1-DB4D-A40A-EC6B645161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09264098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Orange Sidebar w/Student">
    <p:spTree>
      <p:nvGrpSpPr>
        <p:cNvPr id="1" name=""/>
        <p:cNvGrpSpPr/>
        <p:nvPr/>
      </p:nvGrpSpPr>
      <p:grpSpPr>
        <a:xfrm>
          <a:off x="0" y="0"/>
          <a:ext cx="0" cy="0"/>
          <a:chOff x="0" y="0"/>
          <a:chExt cx="0" cy="0"/>
        </a:xfrm>
      </p:grpSpPr>
      <p:pic>
        <p:nvPicPr>
          <p:cNvPr id="3" name="Picture 2" descr="A young boy using a computer sitting on top of a table&#10;&#10;Description automatically generated">
            <a:extLst>
              <a:ext uri="{FF2B5EF4-FFF2-40B4-BE49-F238E27FC236}">
                <a16:creationId xmlns:a16="http://schemas.microsoft.com/office/drawing/2014/main" id="{69DFDA31-BAB4-3E41-A488-D56F091BF08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267201" y="0"/>
            <a:ext cx="7924800" cy="6858000"/>
          </a:xfrm>
          <a:prstGeom prst="rect">
            <a:avLst/>
          </a:prstGeom>
        </p:spPr>
      </p:pic>
      <p:sp>
        <p:nvSpPr>
          <p:cNvPr id="34" name="Rectangle 33">
            <a:extLst>
              <a:ext uri="{FF2B5EF4-FFF2-40B4-BE49-F238E27FC236}">
                <a16:creationId xmlns:a16="http://schemas.microsoft.com/office/drawing/2014/main" id="{DE4C2A69-BE47-924C-B2E1-7D559074AC6B}"/>
              </a:ext>
            </a:extLst>
          </p:cNvPr>
          <p:cNvSpPr/>
          <p:nvPr userDrawn="1"/>
        </p:nvSpPr>
        <p:spPr>
          <a:xfrm>
            <a:off x="1"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D43DF4B-774E-6242-85CB-946B37D7894D}"/>
              </a:ext>
            </a:extLst>
          </p:cNvPr>
          <p:cNvCxnSpPr>
            <a:cxnSpLocks/>
          </p:cNvCxnSpPr>
          <p:nvPr userDrawn="1"/>
        </p:nvCxnSpPr>
        <p:spPr>
          <a:xfrm>
            <a:off x="4724400" y="6321563"/>
            <a:ext cx="4576763"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28F5B-364C-7345-981B-C6B507DA462C}"/>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008313E7-7CA6-E74E-BB50-266289056C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12" name="TextBox 11">
            <a:extLst>
              <a:ext uri="{FF2B5EF4-FFF2-40B4-BE49-F238E27FC236}">
                <a16:creationId xmlns:a16="http://schemas.microsoft.com/office/drawing/2014/main" id="{2C8092F6-F04C-C840-AF6B-96CF2E767BE0}"/>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4" name="Picture 13">
            <a:extLst>
              <a:ext uri="{FF2B5EF4-FFF2-40B4-BE49-F238E27FC236}">
                <a16:creationId xmlns:a16="http://schemas.microsoft.com/office/drawing/2014/main" id="{914E2C49-45DA-A04A-839C-FB112AE224D5}"/>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7369592" y="6428170"/>
            <a:ext cx="1005840" cy="168812"/>
          </a:xfrm>
          <a:prstGeom prst="rect">
            <a:avLst/>
          </a:prstGeom>
        </p:spPr>
      </p:pic>
    </p:spTree>
    <p:extLst>
      <p:ext uri="{BB962C8B-B14F-4D97-AF65-F5344CB8AC3E}">
        <p14:creationId xmlns:p14="http://schemas.microsoft.com/office/powerpoint/2010/main" val="419994765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ad Photo">
    <p:spTree>
      <p:nvGrpSpPr>
        <p:cNvPr id="1" name=""/>
        <p:cNvGrpSpPr/>
        <p:nvPr/>
      </p:nvGrpSpPr>
      <p:grpSpPr>
        <a:xfrm>
          <a:off x="0" y="0"/>
          <a:ext cx="0" cy="0"/>
          <a:chOff x="0" y="0"/>
          <a:chExt cx="0" cy="0"/>
        </a:xfrm>
      </p:grpSpPr>
      <p:pic>
        <p:nvPicPr>
          <p:cNvPr id="3" name="Picture 2" descr="A person looking at the camera&#10;&#10;Description automatically generated">
            <a:extLst>
              <a:ext uri="{FF2B5EF4-FFF2-40B4-BE49-F238E27FC236}">
                <a16:creationId xmlns:a16="http://schemas.microsoft.com/office/drawing/2014/main" id="{C7B56FCD-35C6-0949-B653-D101B2144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67972" y="0"/>
            <a:ext cx="10824028" cy="6858000"/>
          </a:xfrm>
          <a:prstGeom prst="rect">
            <a:avLst/>
          </a:prstGeom>
        </p:spPr>
      </p:pic>
      <p:sp>
        <p:nvSpPr>
          <p:cNvPr id="8" name="TextBox 7">
            <a:extLst>
              <a:ext uri="{FF2B5EF4-FFF2-40B4-BE49-F238E27FC236}">
                <a16:creationId xmlns:a16="http://schemas.microsoft.com/office/drawing/2014/main" id="{66CB850C-4697-254D-8050-28DE91F07E15}"/>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B3AC483D-DC07-564B-ABDE-667128A8532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1E80825-E6EE-FE49-A383-47023DC693B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pic>
        <p:nvPicPr>
          <p:cNvPr id="9" name="Picture 8">
            <a:extLst>
              <a:ext uri="{FF2B5EF4-FFF2-40B4-BE49-F238E27FC236}">
                <a16:creationId xmlns:a16="http://schemas.microsoft.com/office/drawing/2014/main" id="{B42597EC-9CCF-544F-AF49-AF53EA9EE4F9}"/>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10" name="TextBox 9">
            <a:extLst>
              <a:ext uri="{FF2B5EF4-FFF2-40B4-BE49-F238E27FC236}">
                <a16:creationId xmlns:a16="http://schemas.microsoft.com/office/drawing/2014/main" id="{5C70961A-8591-4248-A353-E782604C79B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28637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17BC7-2542-7444-9CB4-A0485CE3D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84" y="0"/>
            <a:ext cx="12187116"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686799" cy="6858000"/>
          </a:xfrm>
          <a:prstGeom prst="rect">
            <a:avLst/>
          </a:prstGeom>
          <a:gradFill flip="none" rotWithShape="1">
            <a:gsLst>
              <a:gs pos="100000">
                <a:schemeClr val="accent6">
                  <a:lumMod val="50000"/>
                  <a:alpha val="65000"/>
                </a:schemeClr>
              </a:gs>
              <a:gs pos="0">
                <a:schemeClr val="accent6">
                  <a:lumMod val="5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FB2E13-87DF-AF4C-87A1-7F9828AE9752}"/>
              </a:ext>
            </a:extLst>
          </p:cNvPr>
          <p:cNvSpPr/>
          <p:nvPr userDrawn="1"/>
        </p:nvSpPr>
        <p:spPr>
          <a:xfrm>
            <a:off x="19050" y="3429000"/>
            <a:ext cx="12168066" cy="3428999"/>
          </a:xfrm>
          <a:prstGeom prst="rect">
            <a:avLst/>
          </a:prstGeom>
          <a:gradFill flip="none" rotWithShape="1">
            <a:gsLst>
              <a:gs pos="99000">
                <a:srgbClr val="000000">
                  <a:alpha val="65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813CFADD-7035-4549-BFAA-F00969AAAD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91322177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pplication Backgorun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C07CF0-CA5F-934F-8F4F-4E974BADBB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6CCBF68-8E9F-0B47-BB3B-A5587F2E13C2}"/>
              </a:ext>
            </a:extLst>
          </p:cNvPr>
          <p:cNvSpPr/>
          <p:nvPr userDrawn="1"/>
        </p:nvSpPr>
        <p:spPr>
          <a:xfrm>
            <a:off x="0" y="0"/>
            <a:ext cx="12192000"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1ED785-E4CB-5744-B0DC-4A78AB635208}"/>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2F84B4CC-06B9-0B40-8458-BD20D0BE82E2}"/>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4027222-3A65-0C49-B388-FEE0D0EAFE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1" name="TextBox 10">
            <a:extLst>
              <a:ext uri="{FF2B5EF4-FFF2-40B4-BE49-F238E27FC236}">
                <a16:creationId xmlns:a16="http://schemas.microsoft.com/office/drawing/2014/main" id="{6C5B1FC2-A52F-3D44-AFFC-D99735A5411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5708266F-E242-DC41-8007-F49A8A48B9FE}"/>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402055852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olla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EE16F-554E-4C4A-ABB5-AB90D6E780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7A1D2D-5537-1A4F-88BC-AFAEBB063D9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9" name="Straight Connector 28">
            <a:extLst>
              <a:ext uri="{FF2B5EF4-FFF2-40B4-BE49-F238E27FC236}">
                <a16:creationId xmlns:a16="http://schemas.microsoft.com/office/drawing/2014/main" id="{E7817D8D-781D-5543-B65A-96E69A301E50}"/>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762C64C-F56B-8342-8805-0348F3B2D23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71D2B1A6-D8FA-F243-963E-B4D237B7B07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1B939F96-DAEE-6C4D-9576-306A5D26D3B8}"/>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87909105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Grad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F40BAD-D74D-EE4F-85A6-4D43A71DC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1" name="TextBox 10">
            <a:extLst>
              <a:ext uri="{FF2B5EF4-FFF2-40B4-BE49-F238E27FC236}">
                <a16:creationId xmlns:a16="http://schemas.microsoft.com/office/drawing/2014/main" id="{72DB5561-8F3E-FC4C-B721-B02A13704B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919954F-131F-5D45-A858-37F9FBEB5506}"/>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4FA3C9F4-C1E2-F84B-88D9-0D3437F4E1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C61DB692-AB56-E147-9A57-5AEDFADE8DC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CC6C7408-EA50-CA43-BCF4-38CFF3DF0A53}"/>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384280656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apitol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1113A-7780-1342-B730-405385A9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11" name="TextBox 10">
            <a:extLst>
              <a:ext uri="{FF2B5EF4-FFF2-40B4-BE49-F238E27FC236}">
                <a16:creationId xmlns:a16="http://schemas.microsoft.com/office/drawing/2014/main" id="{82600D98-CB16-AF46-94EB-5EF65619FE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3226B4A-98AF-F74E-B45B-2EEB1F159914}"/>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9CCB47DC-5EC4-6549-8008-84D838BE692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41CD088D-8765-0044-82A0-8D7DBF1CBEF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43B7F9-BD11-0C42-A7B5-0B39D7D8D612}"/>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41908165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pplication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36C34-8908-D84F-9556-5C758DA770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TextBox 9">
            <a:extLst>
              <a:ext uri="{FF2B5EF4-FFF2-40B4-BE49-F238E27FC236}">
                <a16:creationId xmlns:a16="http://schemas.microsoft.com/office/drawing/2014/main" id="{6D0A20F1-37FD-FE4B-BFE3-F7A47E7AD76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FA5A7C9A-26CC-9F4A-BA50-9DFA792A8EFC}"/>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6079028-3308-0C49-AB63-065F14487A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1C0F1332-2CE8-E649-9988-F05DF3C7B78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412B30D-29FE-8B48-B60E-8C2B561643C4}"/>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07824564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6332664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46F5A3-F1DE-4BCC-B6A3-61AC21B098F2}" type="datetime1">
              <a:rPr lang="en-US" smtClean="0"/>
              <a:t>4/13/2023</a:t>
            </a:fld>
            <a:endParaRPr lang="en-US"/>
          </a:p>
        </p:txBody>
      </p:sp>
      <p:sp>
        <p:nvSpPr>
          <p:cNvPr id="6" name="Footer Placeholder 5"/>
          <p:cNvSpPr>
            <a:spLocks noGrp="1"/>
          </p:cNvSpPr>
          <p:nvPr>
            <p:ph type="ftr" sz="quarter" idx="11"/>
          </p:nvPr>
        </p:nvSpPr>
        <p:spPr/>
        <p:txBody>
          <a:bodyPr/>
          <a:lstStyle/>
          <a:p>
            <a:r>
              <a:rPr lang="en-US"/>
              <a:t>bit.ly/SRCS_Blueprint</a:t>
            </a:r>
          </a:p>
        </p:txBody>
      </p:sp>
      <p:sp>
        <p:nvSpPr>
          <p:cNvPr id="7" name="Slide Number Placeholder 6"/>
          <p:cNvSpPr>
            <a:spLocks noGrp="1"/>
          </p:cNvSpPr>
          <p:nvPr>
            <p:ph type="sldNum" sz="quarter" idx="12"/>
          </p:nvPr>
        </p:nvSpPr>
        <p:spPr/>
        <p:txBody>
          <a:bodyPr/>
          <a:lstStyle/>
          <a:p>
            <a:fld id="{AEB28354-096E-462C-AC12-F5AEAD00B8EA}" type="slidenum">
              <a:rPr lang="en-US" smtClean="0"/>
              <a:t>‹#›</a:t>
            </a:fld>
            <a:endParaRPr lang="en-US"/>
          </a:p>
        </p:txBody>
      </p:sp>
    </p:spTree>
    <p:extLst>
      <p:ext uri="{BB962C8B-B14F-4D97-AF65-F5344CB8AC3E}">
        <p14:creationId xmlns:p14="http://schemas.microsoft.com/office/powerpoint/2010/main" val="1807471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2"/>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3313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9"/>
        <p:cNvGrpSpPr/>
        <p:nvPr/>
      </p:nvGrpSpPr>
      <p:grpSpPr>
        <a:xfrm>
          <a:off x="0" y="0"/>
          <a:ext cx="0" cy="0"/>
          <a:chOff x="0" y="0"/>
          <a:chExt cx="0" cy="0"/>
        </a:xfrm>
      </p:grpSpPr>
      <p:sp>
        <p:nvSpPr>
          <p:cNvPr id="40" name="Google Shape;40;p8"/>
          <p:cNvSpPr/>
          <p:nvPr/>
        </p:nvSpPr>
        <p:spPr>
          <a:xfrm flipH="1">
            <a:off x="10995200" y="5661233"/>
            <a:ext cx="1196800" cy="11968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p:nvPr/>
        </p:nvSpPr>
        <p:spPr>
          <a:xfrm flipH="1">
            <a:off x="10995200" y="5661167"/>
            <a:ext cx="1196800" cy="1196800"/>
          </a:xfrm>
          <a:prstGeom prst="round1Rect">
            <a:avLst>
              <a:gd name="adj" fmla="val 16667"/>
            </a:avLst>
          </a:prstGeom>
          <a:solidFill>
            <a:schemeClr val="lt1">
              <a:alpha val="680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8"/>
          <p:cNvSpPr txBox="1">
            <a:spLocks noGrp="1"/>
          </p:cNvSpPr>
          <p:nvPr>
            <p:ph type="ctrTitle"/>
          </p:nvPr>
        </p:nvSpPr>
        <p:spPr>
          <a:xfrm>
            <a:off x="0" y="611067"/>
            <a:ext cx="10995200" cy="1244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00ACA5"/>
              </a:buClr>
              <a:buSzPts val="4800"/>
              <a:buNone/>
              <a:defRPr sz="6400">
                <a:solidFill>
                  <a:srgbClr val="00ACA5"/>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3" name="Google Shape;43;p8"/>
          <p:cNvSpPr txBox="1">
            <a:spLocks noGrp="1"/>
          </p:cNvSpPr>
          <p:nvPr>
            <p:ph type="subTitle" idx="1"/>
          </p:nvPr>
        </p:nvSpPr>
        <p:spPr>
          <a:xfrm>
            <a:off x="520700" y="3718840"/>
            <a:ext cx="10962800" cy="577200"/>
          </a:xfrm>
          <a:prstGeom prst="rect">
            <a:avLst/>
          </a:prstGeom>
        </p:spPr>
        <p:txBody>
          <a:bodyPr spcFirstLastPara="1" wrap="square" lIns="68575" tIns="34275" rIns="68575" bIns="34275" anchor="t" anchorCtr="0">
            <a:noAutofit/>
          </a:bodyPr>
          <a:lstStyle>
            <a:lvl1pPr lvl="0" rtl="0">
              <a:lnSpc>
                <a:spcPct val="100000"/>
              </a:lnSpc>
              <a:spcBef>
                <a:spcPts val="1067"/>
              </a:spcBef>
              <a:spcAft>
                <a:spcPts val="0"/>
              </a:spcAft>
              <a:buClr>
                <a:schemeClr val="lt1"/>
              </a:buClr>
              <a:buSzPts val="1800"/>
              <a:buNone/>
              <a:defRPr>
                <a:solidFill>
                  <a:schemeClr val="lt1"/>
                </a:solidFill>
              </a:defRPr>
            </a:lvl1pPr>
            <a:lvl2pPr lvl="1" rtl="0">
              <a:lnSpc>
                <a:spcPct val="100000"/>
              </a:lnSpc>
              <a:spcBef>
                <a:spcPts val="533"/>
              </a:spcBef>
              <a:spcAft>
                <a:spcPts val="0"/>
              </a:spcAft>
              <a:buClr>
                <a:schemeClr val="lt1"/>
              </a:buClr>
              <a:buSzPts val="1800"/>
              <a:buNone/>
              <a:defRPr sz="2400">
                <a:solidFill>
                  <a:schemeClr val="lt1"/>
                </a:solidFill>
              </a:defRPr>
            </a:lvl2pPr>
            <a:lvl3pPr lvl="2" rtl="0">
              <a:lnSpc>
                <a:spcPct val="100000"/>
              </a:lnSpc>
              <a:spcBef>
                <a:spcPts val="533"/>
              </a:spcBef>
              <a:spcAft>
                <a:spcPts val="0"/>
              </a:spcAft>
              <a:buClr>
                <a:schemeClr val="lt1"/>
              </a:buClr>
              <a:buSzPts val="1800"/>
              <a:buNone/>
              <a:defRPr sz="2400">
                <a:solidFill>
                  <a:schemeClr val="lt1"/>
                </a:solidFill>
              </a:defRPr>
            </a:lvl3pPr>
            <a:lvl4pPr lvl="3" rtl="0">
              <a:lnSpc>
                <a:spcPct val="100000"/>
              </a:lnSpc>
              <a:spcBef>
                <a:spcPts val="533"/>
              </a:spcBef>
              <a:spcAft>
                <a:spcPts val="0"/>
              </a:spcAft>
              <a:buClr>
                <a:schemeClr val="lt1"/>
              </a:buClr>
              <a:buSzPts val="1800"/>
              <a:buNone/>
              <a:defRPr sz="2400">
                <a:solidFill>
                  <a:schemeClr val="lt1"/>
                </a:solidFill>
              </a:defRPr>
            </a:lvl4pPr>
            <a:lvl5pPr lvl="4" rtl="0">
              <a:lnSpc>
                <a:spcPct val="100000"/>
              </a:lnSpc>
              <a:spcBef>
                <a:spcPts val="533"/>
              </a:spcBef>
              <a:spcAft>
                <a:spcPts val="0"/>
              </a:spcAft>
              <a:buClr>
                <a:schemeClr val="lt1"/>
              </a:buClr>
              <a:buSzPts val="1800"/>
              <a:buNone/>
              <a:defRPr sz="2400">
                <a:solidFill>
                  <a:schemeClr val="lt1"/>
                </a:solidFill>
              </a:defRPr>
            </a:lvl5pPr>
            <a:lvl6pPr lvl="5" rtl="0">
              <a:lnSpc>
                <a:spcPct val="100000"/>
              </a:lnSpc>
              <a:spcBef>
                <a:spcPts val="533"/>
              </a:spcBef>
              <a:spcAft>
                <a:spcPts val="0"/>
              </a:spcAft>
              <a:buClr>
                <a:schemeClr val="lt1"/>
              </a:buClr>
              <a:buSzPts val="1800"/>
              <a:buNone/>
              <a:defRPr sz="2400">
                <a:solidFill>
                  <a:schemeClr val="lt1"/>
                </a:solidFill>
              </a:defRPr>
            </a:lvl6pPr>
            <a:lvl7pPr lvl="6" rtl="0">
              <a:lnSpc>
                <a:spcPct val="100000"/>
              </a:lnSpc>
              <a:spcBef>
                <a:spcPts val="533"/>
              </a:spcBef>
              <a:spcAft>
                <a:spcPts val="0"/>
              </a:spcAft>
              <a:buClr>
                <a:schemeClr val="lt1"/>
              </a:buClr>
              <a:buSzPts val="1800"/>
              <a:buNone/>
              <a:defRPr sz="2400">
                <a:solidFill>
                  <a:schemeClr val="lt1"/>
                </a:solidFill>
              </a:defRPr>
            </a:lvl7pPr>
            <a:lvl8pPr lvl="7" rtl="0">
              <a:lnSpc>
                <a:spcPct val="100000"/>
              </a:lnSpc>
              <a:spcBef>
                <a:spcPts val="533"/>
              </a:spcBef>
              <a:spcAft>
                <a:spcPts val="0"/>
              </a:spcAft>
              <a:buClr>
                <a:schemeClr val="lt1"/>
              </a:buClr>
              <a:buSzPts val="1800"/>
              <a:buNone/>
              <a:defRPr sz="2400">
                <a:solidFill>
                  <a:schemeClr val="lt1"/>
                </a:solidFill>
              </a:defRPr>
            </a:lvl8pPr>
            <a:lvl9pPr lvl="8" rtl="0">
              <a:lnSpc>
                <a:spcPct val="100000"/>
              </a:lnSpc>
              <a:spcBef>
                <a:spcPts val="533"/>
              </a:spcBef>
              <a:spcAft>
                <a:spcPts val="0"/>
              </a:spcAft>
              <a:buClr>
                <a:schemeClr val="lt1"/>
              </a:buClr>
              <a:buSzPts val="1800"/>
              <a:buNone/>
              <a:defRPr sz="2400">
                <a:solidFill>
                  <a:schemeClr val="lt1"/>
                </a:solidFill>
              </a:defRPr>
            </a:lvl9pPr>
          </a:lstStyle>
          <a:p>
            <a:endParaRPr/>
          </a:p>
        </p:txBody>
      </p:sp>
      <p:sp>
        <p:nvSpPr>
          <p:cNvPr id="44" name="Google Shape;44;p8"/>
          <p:cNvSpPr txBox="1">
            <a:spLocks noGrp="1"/>
          </p:cNvSpPr>
          <p:nvPr>
            <p:ph type="sldNum" idx="12"/>
          </p:nvPr>
        </p:nvSpPr>
        <p:spPr>
          <a:xfrm>
            <a:off x="11364721" y="6260831"/>
            <a:ext cx="731600" cy="5248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45" name="Google Shape;45;p8"/>
          <p:cNvSpPr/>
          <p:nvPr/>
        </p:nvSpPr>
        <p:spPr>
          <a:xfrm rot="-5400000">
            <a:off x="8460000" y="3138233"/>
            <a:ext cx="6870400" cy="593600"/>
          </a:xfrm>
          <a:prstGeom prst="rect">
            <a:avLst/>
          </a:prstGeom>
          <a:solidFill>
            <a:srgbClr val="DAFFE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8"/>
          <p:cNvSpPr/>
          <p:nvPr/>
        </p:nvSpPr>
        <p:spPr>
          <a:xfrm rot="-5400000">
            <a:off x="7856800" y="3138233"/>
            <a:ext cx="6870400" cy="593600"/>
          </a:xfrm>
          <a:prstGeom prst="rect">
            <a:avLst/>
          </a:prstGeom>
          <a:solidFill>
            <a:srgbClr val="FBAE56">
              <a:alpha val="73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9043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91"/>
        <p:cNvGrpSpPr/>
        <p:nvPr/>
      </p:nvGrpSpPr>
      <p:grpSpPr>
        <a:xfrm>
          <a:off x="0" y="0"/>
          <a:ext cx="0" cy="0"/>
          <a:chOff x="0" y="0"/>
          <a:chExt cx="0" cy="0"/>
        </a:xfrm>
      </p:grpSpPr>
      <p:sp>
        <p:nvSpPr>
          <p:cNvPr id="92" name="Google Shape;92;p14"/>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905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iss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1FB35-186D-BA41-BD93-77EAB1A169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93928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2D0B7251-0F3D-496F-8A04-54DDE670FB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1299715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5. Content">
  <p:cSld name="5. Content">
    <p:spTree>
      <p:nvGrpSpPr>
        <p:cNvPr id="1" name="Shape 218"/>
        <p:cNvGrpSpPr/>
        <p:nvPr/>
      </p:nvGrpSpPr>
      <p:grpSpPr>
        <a:xfrm>
          <a:off x="0" y="0"/>
          <a:ext cx="0" cy="0"/>
          <a:chOff x="0" y="0"/>
          <a:chExt cx="0" cy="0"/>
        </a:xfrm>
      </p:grpSpPr>
      <p:grpSp>
        <p:nvGrpSpPr>
          <p:cNvPr id="219" name="Google Shape;219;p45"/>
          <p:cNvGrpSpPr/>
          <p:nvPr/>
        </p:nvGrpSpPr>
        <p:grpSpPr>
          <a:xfrm>
            <a:off x="1107190" y="978741"/>
            <a:ext cx="994351" cy="61101"/>
            <a:chOff x="4580561" y="2589004"/>
            <a:chExt cx="1064464" cy="25200"/>
          </a:xfrm>
        </p:grpSpPr>
        <p:sp>
          <p:nvSpPr>
            <p:cNvPr id="220" name="Google Shape;220;p45"/>
            <p:cNvSpPr/>
            <p:nvPr/>
          </p:nvSpPr>
          <p:spPr>
            <a:xfrm rot="-5400000">
              <a:off x="5366325" y="2335504"/>
              <a:ext cx="25200" cy="5322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1" name="Google Shape;221;p45"/>
            <p:cNvSpPr/>
            <p:nvPr/>
          </p:nvSpPr>
          <p:spPr>
            <a:xfrm rot="-5400000">
              <a:off x="4836311" y="2333254"/>
              <a:ext cx="25200" cy="5367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22" name="Google Shape;222;p45"/>
          <p:cNvSpPr txBox="1">
            <a:spLocks noGrp="1"/>
          </p:cNvSpPr>
          <p:nvPr>
            <p:ph type="title"/>
          </p:nvPr>
        </p:nvSpPr>
        <p:spPr>
          <a:xfrm>
            <a:off x="972600" y="1148600"/>
            <a:ext cx="10251600" cy="7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87CC1"/>
              </a:buClr>
              <a:buSzPts val="4000"/>
              <a:buFont typeface="Calibri"/>
              <a:buNone/>
              <a:defRPr sz="5333">
                <a:solidFill>
                  <a:srgbClr val="087CC1"/>
                </a:solidFill>
              </a:defRPr>
            </a:lvl1pPr>
            <a:lvl2pPr lvl="1" algn="l">
              <a:lnSpc>
                <a:spcPct val="100000"/>
              </a:lnSpc>
              <a:spcBef>
                <a:spcPts val="0"/>
              </a:spcBef>
              <a:spcAft>
                <a:spcPts val="0"/>
              </a:spcAft>
              <a:buClr>
                <a:schemeClr val="dk2"/>
              </a:buClr>
              <a:buSzPts val="4000"/>
              <a:buNone/>
              <a:defRPr sz="5333">
                <a:solidFill>
                  <a:schemeClr val="dk2"/>
                </a:solidFill>
              </a:defRPr>
            </a:lvl2pPr>
            <a:lvl3pPr lvl="2" algn="l">
              <a:lnSpc>
                <a:spcPct val="100000"/>
              </a:lnSpc>
              <a:spcBef>
                <a:spcPts val="0"/>
              </a:spcBef>
              <a:spcAft>
                <a:spcPts val="0"/>
              </a:spcAft>
              <a:buClr>
                <a:schemeClr val="dk2"/>
              </a:buClr>
              <a:buSzPts val="4000"/>
              <a:buNone/>
              <a:defRPr sz="5333">
                <a:solidFill>
                  <a:schemeClr val="dk2"/>
                </a:solidFill>
              </a:defRPr>
            </a:lvl3pPr>
            <a:lvl4pPr lvl="3" algn="l">
              <a:lnSpc>
                <a:spcPct val="100000"/>
              </a:lnSpc>
              <a:spcBef>
                <a:spcPts val="0"/>
              </a:spcBef>
              <a:spcAft>
                <a:spcPts val="0"/>
              </a:spcAft>
              <a:buClr>
                <a:schemeClr val="dk2"/>
              </a:buClr>
              <a:buSzPts val="4000"/>
              <a:buNone/>
              <a:defRPr sz="5333">
                <a:solidFill>
                  <a:schemeClr val="dk2"/>
                </a:solidFill>
              </a:defRPr>
            </a:lvl4pPr>
            <a:lvl5pPr lvl="4" algn="l">
              <a:lnSpc>
                <a:spcPct val="100000"/>
              </a:lnSpc>
              <a:spcBef>
                <a:spcPts val="0"/>
              </a:spcBef>
              <a:spcAft>
                <a:spcPts val="0"/>
              </a:spcAft>
              <a:buClr>
                <a:schemeClr val="dk2"/>
              </a:buClr>
              <a:buSzPts val="4000"/>
              <a:buNone/>
              <a:defRPr sz="5333">
                <a:solidFill>
                  <a:schemeClr val="dk2"/>
                </a:solidFill>
              </a:defRPr>
            </a:lvl5pPr>
            <a:lvl6pPr lvl="5" algn="l">
              <a:lnSpc>
                <a:spcPct val="100000"/>
              </a:lnSpc>
              <a:spcBef>
                <a:spcPts val="0"/>
              </a:spcBef>
              <a:spcAft>
                <a:spcPts val="0"/>
              </a:spcAft>
              <a:buClr>
                <a:schemeClr val="dk2"/>
              </a:buClr>
              <a:buSzPts val="4000"/>
              <a:buNone/>
              <a:defRPr sz="5333">
                <a:solidFill>
                  <a:schemeClr val="dk2"/>
                </a:solidFill>
              </a:defRPr>
            </a:lvl6pPr>
            <a:lvl7pPr lvl="6" algn="l">
              <a:lnSpc>
                <a:spcPct val="100000"/>
              </a:lnSpc>
              <a:spcBef>
                <a:spcPts val="0"/>
              </a:spcBef>
              <a:spcAft>
                <a:spcPts val="0"/>
              </a:spcAft>
              <a:buClr>
                <a:schemeClr val="dk2"/>
              </a:buClr>
              <a:buSzPts val="4000"/>
              <a:buNone/>
              <a:defRPr sz="5333">
                <a:solidFill>
                  <a:schemeClr val="dk2"/>
                </a:solidFill>
              </a:defRPr>
            </a:lvl7pPr>
            <a:lvl8pPr lvl="7" algn="l">
              <a:lnSpc>
                <a:spcPct val="100000"/>
              </a:lnSpc>
              <a:spcBef>
                <a:spcPts val="0"/>
              </a:spcBef>
              <a:spcAft>
                <a:spcPts val="0"/>
              </a:spcAft>
              <a:buClr>
                <a:schemeClr val="dk2"/>
              </a:buClr>
              <a:buSzPts val="4000"/>
              <a:buNone/>
              <a:defRPr sz="5333">
                <a:solidFill>
                  <a:schemeClr val="dk2"/>
                </a:solidFill>
              </a:defRPr>
            </a:lvl8pPr>
            <a:lvl9pPr lvl="8" algn="l">
              <a:lnSpc>
                <a:spcPct val="100000"/>
              </a:lnSpc>
              <a:spcBef>
                <a:spcPts val="0"/>
              </a:spcBef>
              <a:spcAft>
                <a:spcPts val="0"/>
              </a:spcAft>
              <a:buClr>
                <a:schemeClr val="dk2"/>
              </a:buClr>
              <a:buSzPts val="4000"/>
              <a:buNone/>
              <a:defRPr sz="5333">
                <a:solidFill>
                  <a:schemeClr val="dk2"/>
                </a:solidFill>
              </a:defRPr>
            </a:lvl9pPr>
          </a:lstStyle>
          <a:p>
            <a:endParaRPr/>
          </a:p>
        </p:txBody>
      </p:sp>
      <p:sp>
        <p:nvSpPr>
          <p:cNvPr id="223" name="Google Shape;223;p45"/>
          <p:cNvSpPr txBox="1">
            <a:spLocks noGrp="1"/>
          </p:cNvSpPr>
          <p:nvPr>
            <p:ph type="body" idx="1"/>
          </p:nvPr>
        </p:nvSpPr>
        <p:spPr>
          <a:xfrm>
            <a:off x="972600" y="2162233"/>
            <a:ext cx="10251600" cy="30148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1"/>
              </a:buClr>
              <a:buSzPts val="1600"/>
              <a:buChar char="●"/>
              <a:defRPr sz="2133"/>
            </a:lvl1pPr>
            <a:lvl2pPr marL="914400" lvl="1" indent="-330200" algn="l">
              <a:lnSpc>
                <a:spcPct val="115000"/>
              </a:lnSpc>
              <a:spcBef>
                <a:spcPts val="2133"/>
              </a:spcBef>
              <a:spcAft>
                <a:spcPts val="0"/>
              </a:spcAft>
              <a:buClr>
                <a:schemeClr val="dk1"/>
              </a:buClr>
              <a:buSzPts val="1600"/>
              <a:buChar char="○"/>
              <a:defRPr sz="2133"/>
            </a:lvl2pPr>
            <a:lvl3pPr marL="1371600" lvl="2" indent="-330200" algn="l">
              <a:lnSpc>
                <a:spcPct val="115000"/>
              </a:lnSpc>
              <a:spcBef>
                <a:spcPts val="2133"/>
              </a:spcBef>
              <a:spcAft>
                <a:spcPts val="0"/>
              </a:spcAft>
              <a:buClr>
                <a:schemeClr val="dk1"/>
              </a:buClr>
              <a:buSzPts val="1600"/>
              <a:buChar char="■"/>
              <a:defRPr sz="2133"/>
            </a:lvl3pPr>
            <a:lvl4pPr marL="1828800" lvl="3" indent="-330200" algn="l">
              <a:lnSpc>
                <a:spcPct val="115000"/>
              </a:lnSpc>
              <a:spcBef>
                <a:spcPts val="2133"/>
              </a:spcBef>
              <a:spcAft>
                <a:spcPts val="0"/>
              </a:spcAft>
              <a:buClr>
                <a:schemeClr val="dk1"/>
              </a:buClr>
              <a:buSzPts val="1600"/>
              <a:buChar char="●"/>
              <a:defRPr sz="2133"/>
            </a:lvl4pPr>
            <a:lvl5pPr marL="2286000" lvl="4" indent="-330200" algn="l">
              <a:lnSpc>
                <a:spcPct val="115000"/>
              </a:lnSpc>
              <a:spcBef>
                <a:spcPts val="2133"/>
              </a:spcBef>
              <a:spcAft>
                <a:spcPts val="0"/>
              </a:spcAft>
              <a:buClr>
                <a:schemeClr val="dk1"/>
              </a:buClr>
              <a:buSzPts val="1600"/>
              <a:buChar char="○"/>
              <a:defRPr sz="2133"/>
            </a:lvl5pPr>
            <a:lvl6pPr marL="2743200" lvl="5" indent="-330200" algn="l">
              <a:lnSpc>
                <a:spcPct val="115000"/>
              </a:lnSpc>
              <a:spcBef>
                <a:spcPts val="2133"/>
              </a:spcBef>
              <a:spcAft>
                <a:spcPts val="0"/>
              </a:spcAft>
              <a:buClr>
                <a:schemeClr val="dk1"/>
              </a:buClr>
              <a:buSzPts val="1600"/>
              <a:buChar char="■"/>
              <a:defRPr sz="2133"/>
            </a:lvl6pPr>
            <a:lvl7pPr marL="3200400" lvl="6" indent="-330200" algn="l">
              <a:lnSpc>
                <a:spcPct val="115000"/>
              </a:lnSpc>
              <a:spcBef>
                <a:spcPts val="2133"/>
              </a:spcBef>
              <a:spcAft>
                <a:spcPts val="0"/>
              </a:spcAft>
              <a:buClr>
                <a:schemeClr val="dk1"/>
              </a:buClr>
              <a:buSzPts val="1600"/>
              <a:buChar char="●"/>
              <a:defRPr sz="2133"/>
            </a:lvl7pPr>
            <a:lvl8pPr marL="3657600" lvl="7" indent="-330200" algn="l">
              <a:lnSpc>
                <a:spcPct val="115000"/>
              </a:lnSpc>
              <a:spcBef>
                <a:spcPts val="2133"/>
              </a:spcBef>
              <a:spcAft>
                <a:spcPts val="0"/>
              </a:spcAft>
              <a:buClr>
                <a:schemeClr val="dk1"/>
              </a:buClr>
              <a:buSzPts val="1600"/>
              <a:buChar char="○"/>
              <a:defRPr sz="2133"/>
            </a:lvl8pPr>
            <a:lvl9pPr marL="4114800" lvl="8" indent="-330200" algn="l">
              <a:lnSpc>
                <a:spcPct val="115000"/>
              </a:lnSpc>
              <a:spcBef>
                <a:spcPts val="2133"/>
              </a:spcBef>
              <a:spcAft>
                <a:spcPts val="2133"/>
              </a:spcAft>
              <a:buClr>
                <a:schemeClr val="dk1"/>
              </a:buClr>
              <a:buSzPts val="1600"/>
              <a:buChar char="■"/>
              <a:defRPr sz="2133"/>
            </a:lvl9pPr>
          </a:lstStyle>
          <a:p>
            <a:endParaRPr/>
          </a:p>
        </p:txBody>
      </p:sp>
      <p:sp>
        <p:nvSpPr>
          <p:cNvPr id="224" name="Google Shape;224;p45"/>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25" name="Google Shape;225;p45"/>
          <p:cNvSpPr/>
          <p:nvPr/>
        </p:nvSpPr>
        <p:spPr>
          <a:xfrm>
            <a:off x="2400" y="6201867"/>
            <a:ext cx="12192000" cy="650400"/>
          </a:xfrm>
          <a:prstGeom prst="rect">
            <a:avLst/>
          </a:prstGeom>
          <a:solidFill>
            <a:srgbClr val="FFF2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26" name="Google Shape;226;p4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81847" y="6201869"/>
            <a:ext cx="5833100" cy="694167"/>
          </a:xfrm>
          <a:prstGeom prst="rect">
            <a:avLst/>
          </a:prstGeom>
          <a:noFill/>
          <a:ln>
            <a:noFill/>
          </a:ln>
        </p:spPr>
      </p:pic>
    </p:spTree>
    <p:extLst>
      <p:ext uri="{BB962C8B-B14F-4D97-AF65-F5344CB8AC3E}">
        <p14:creationId xmlns:p14="http://schemas.microsoft.com/office/powerpoint/2010/main" val="552593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9. Content">
  <p:cSld name="9. Content">
    <p:spTree>
      <p:nvGrpSpPr>
        <p:cNvPr id="1" name="Shape 227"/>
        <p:cNvGrpSpPr/>
        <p:nvPr/>
      </p:nvGrpSpPr>
      <p:grpSpPr>
        <a:xfrm>
          <a:off x="0" y="0"/>
          <a:ext cx="0" cy="0"/>
          <a:chOff x="0" y="0"/>
          <a:chExt cx="0" cy="0"/>
        </a:xfrm>
      </p:grpSpPr>
      <p:sp>
        <p:nvSpPr>
          <p:cNvPr id="228" name="Google Shape;228;p46"/>
          <p:cNvSpPr txBox="1">
            <a:spLocks noGrp="1"/>
          </p:cNvSpPr>
          <p:nvPr>
            <p:ph type="sldNum" idx="12"/>
          </p:nvPr>
        </p:nvSpPr>
        <p:spPr>
          <a:xfrm>
            <a:off x="11381733" y="633313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p46"/>
          <p:cNvSpPr/>
          <p:nvPr/>
        </p:nvSpPr>
        <p:spPr>
          <a:xfrm>
            <a:off x="2400" y="6201867"/>
            <a:ext cx="12192000" cy="650400"/>
          </a:xfrm>
          <a:prstGeom prst="rect">
            <a:avLst/>
          </a:prstGeom>
          <a:solidFill>
            <a:srgbClr val="FFF2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30" name="Google Shape;230;p4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81847" y="6201869"/>
            <a:ext cx="5833100" cy="694167"/>
          </a:xfrm>
          <a:prstGeom prst="rect">
            <a:avLst/>
          </a:prstGeom>
          <a:noFill/>
          <a:ln>
            <a:noFill/>
          </a:ln>
        </p:spPr>
      </p:pic>
    </p:spTree>
    <p:extLst>
      <p:ext uri="{BB962C8B-B14F-4D97-AF65-F5344CB8AC3E}">
        <p14:creationId xmlns:p14="http://schemas.microsoft.com/office/powerpoint/2010/main" val="3262976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8. Content ">
  <p:cSld name="8. Content ">
    <p:spTree>
      <p:nvGrpSpPr>
        <p:cNvPr id="1" name="Shape 357"/>
        <p:cNvGrpSpPr/>
        <p:nvPr/>
      </p:nvGrpSpPr>
      <p:grpSpPr>
        <a:xfrm>
          <a:off x="0" y="0"/>
          <a:ext cx="0" cy="0"/>
          <a:chOff x="0" y="0"/>
          <a:chExt cx="0" cy="0"/>
        </a:xfrm>
      </p:grpSpPr>
      <p:grpSp>
        <p:nvGrpSpPr>
          <p:cNvPr id="358" name="Google Shape;358;g8b5b51e986_3_29"/>
          <p:cNvGrpSpPr/>
          <p:nvPr/>
        </p:nvGrpSpPr>
        <p:grpSpPr>
          <a:xfrm>
            <a:off x="1107190" y="978741"/>
            <a:ext cx="994351" cy="61101"/>
            <a:chOff x="4580561" y="2589004"/>
            <a:chExt cx="1064464" cy="25200"/>
          </a:xfrm>
        </p:grpSpPr>
        <p:sp>
          <p:nvSpPr>
            <p:cNvPr id="359" name="Google Shape;359;g8b5b51e986_3_29"/>
            <p:cNvSpPr/>
            <p:nvPr/>
          </p:nvSpPr>
          <p:spPr>
            <a:xfrm rot="-5400000">
              <a:off x="5366325" y="2335504"/>
              <a:ext cx="25200" cy="5322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0" name="Google Shape;360;g8b5b51e986_3_29"/>
            <p:cNvSpPr/>
            <p:nvPr/>
          </p:nvSpPr>
          <p:spPr>
            <a:xfrm rot="-5400000">
              <a:off x="4836311" y="2333254"/>
              <a:ext cx="25200" cy="5367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61" name="Google Shape;361;g8b5b51e986_3_29"/>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62" name="Google Shape;362;g8b5b51e986_3_29"/>
          <p:cNvSpPr/>
          <p:nvPr/>
        </p:nvSpPr>
        <p:spPr>
          <a:xfrm>
            <a:off x="2400" y="6201867"/>
            <a:ext cx="12192000" cy="650400"/>
          </a:xfrm>
          <a:prstGeom prst="rect">
            <a:avLst/>
          </a:prstGeom>
          <a:solidFill>
            <a:srgbClr val="FFF2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363" name="Google Shape;363;g8b5b51e986_3_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81847" y="6201869"/>
            <a:ext cx="5833100" cy="694167"/>
          </a:xfrm>
          <a:prstGeom prst="rect">
            <a:avLst/>
          </a:prstGeom>
          <a:noFill/>
          <a:ln>
            <a:noFill/>
          </a:ln>
        </p:spPr>
      </p:pic>
      <p:sp>
        <p:nvSpPr>
          <p:cNvPr id="364" name="Google Shape;364;g8b5b51e986_3_29"/>
          <p:cNvSpPr txBox="1">
            <a:spLocks noGrp="1"/>
          </p:cNvSpPr>
          <p:nvPr>
            <p:ph type="body" idx="1"/>
          </p:nvPr>
        </p:nvSpPr>
        <p:spPr>
          <a:xfrm>
            <a:off x="992667" y="2604600"/>
            <a:ext cx="5191200" cy="27772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1"/>
              </a:buClr>
              <a:buSzPts val="1600"/>
              <a:buChar char="●"/>
              <a:defRPr sz="2133"/>
            </a:lvl1pPr>
            <a:lvl2pPr marL="914400" lvl="1" indent="-330200" algn="l">
              <a:lnSpc>
                <a:spcPct val="115000"/>
              </a:lnSpc>
              <a:spcBef>
                <a:spcPts val="2133"/>
              </a:spcBef>
              <a:spcAft>
                <a:spcPts val="0"/>
              </a:spcAft>
              <a:buClr>
                <a:schemeClr val="dk1"/>
              </a:buClr>
              <a:buSzPts val="1600"/>
              <a:buChar char="○"/>
              <a:defRPr sz="2133"/>
            </a:lvl2pPr>
            <a:lvl3pPr marL="1371600" lvl="2" indent="-330200" algn="l">
              <a:lnSpc>
                <a:spcPct val="115000"/>
              </a:lnSpc>
              <a:spcBef>
                <a:spcPts val="2133"/>
              </a:spcBef>
              <a:spcAft>
                <a:spcPts val="0"/>
              </a:spcAft>
              <a:buClr>
                <a:schemeClr val="dk1"/>
              </a:buClr>
              <a:buSzPts val="1600"/>
              <a:buChar char="■"/>
              <a:defRPr sz="2133"/>
            </a:lvl3pPr>
            <a:lvl4pPr marL="1828800" lvl="3" indent="-330200" algn="l">
              <a:lnSpc>
                <a:spcPct val="115000"/>
              </a:lnSpc>
              <a:spcBef>
                <a:spcPts val="2133"/>
              </a:spcBef>
              <a:spcAft>
                <a:spcPts val="0"/>
              </a:spcAft>
              <a:buClr>
                <a:schemeClr val="dk1"/>
              </a:buClr>
              <a:buSzPts val="1600"/>
              <a:buChar char="●"/>
              <a:defRPr sz="2133"/>
            </a:lvl4pPr>
            <a:lvl5pPr marL="2286000" lvl="4" indent="-330200" algn="l">
              <a:lnSpc>
                <a:spcPct val="115000"/>
              </a:lnSpc>
              <a:spcBef>
                <a:spcPts val="2133"/>
              </a:spcBef>
              <a:spcAft>
                <a:spcPts val="0"/>
              </a:spcAft>
              <a:buClr>
                <a:schemeClr val="dk1"/>
              </a:buClr>
              <a:buSzPts val="1600"/>
              <a:buChar char="○"/>
              <a:defRPr sz="2133"/>
            </a:lvl5pPr>
            <a:lvl6pPr marL="2743200" lvl="5" indent="-330200" algn="l">
              <a:lnSpc>
                <a:spcPct val="115000"/>
              </a:lnSpc>
              <a:spcBef>
                <a:spcPts val="2133"/>
              </a:spcBef>
              <a:spcAft>
                <a:spcPts val="0"/>
              </a:spcAft>
              <a:buClr>
                <a:schemeClr val="dk1"/>
              </a:buClr>
              <a:buSzPts val="1600"/>
              <a:buChar char="■"/>
              <a:defRPr sz="2133"/>
            </a:lvl6pPr>
            <a:lvl7pPr marL="3200400" lvl="6" indent="-330200" algn="l">
              <a:lnSpc>
                <a:spcPct val="115000"/>
              </a:lnSpc>
              <a:spcBef>
                <a:spcPts val="2133"/>
              </a:spcBef>
              <a:spcAft>
                <a:spcPts val="0"/>
              </a:spcAft>
              <a:buClr>
                <a:schemeClr val="dk1"/>
              </a:buClr>
              <a:buSzPts val="1600"/>
              <a:buChar char="●"/>
              <a:defRPr sz="2133"/>
            </a:lvl7pPr>
            <a:lvl8pPr marL="3657600" lvl="7" indent="-330200" algn="l">
              <a:lnSpc>
                <a:spcPct val="115000"/>
              </a:lnSpc>
              <a:spcBef>
                <a:spcPts val="2133"/>
              </a:spcBef>
              <a:spcAft>
                <a:spcPts val="0"/>
              </a:spcAft>
              <a:buClr>
                <a:schemeClr val="dk1"/>
              </a:buClr>
              <a:buSzPts val="1600"/>
              <a:buChar char="○"/>
              <a:defRPr sz="2133"/>
            </a:lvl8pPr>
            <a:lvl9pPr marL="4114800" lvl="8" indent="-330200" algn="l">
              <a:lnSpc>
                <a:spcPct val="115000"/>
              </a:lnSpc>
              <a:spcBef>
                <a:spcPts val="2133"/>
              </a:spcBef>
              <a:spcAft>
                <a:spcPts val="2133"/>
              </a:spcAft>
              <a:buClr>
                <a:schemeClr val="dk1"/>
              </a:buClr>
              <a:buSzPts val="1600"/>
              <a:buChar char="■"/>
              <a:defRPr sz="2133"/>
            </a:lvl9pPr>
          </a:lstStyle>
          <a:p>
            <a:endParaRPr/>
          </a:p>
        </p:txBody>
      </p:sp>
      <p:sp>
        <p:nvSpPr>
          <p:cNvPr id="365" name="Google Shape;365;g8b5b51e986_3_29"/>
          <p:cNvSpPr txBox="1">
            <a:spLocks noGrp="1"/>
          </p:cNvSpPr>
          <p:nvPr>
            <p:ph type="title"/>
          </p:nvPr>
        </p:nvSpPr>
        <p:spPr>
          <a:xfrm>
            <a:off x="972600" y="1148600"/>
            <a:ext cx="5191200" cy="7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87CC1"/>
              </a:buClr>
              <a:buSzPts val="4000"/>
              <a:buFont typeface="Calibri"/>
              <a:buNone/>
              <a:defRPr sz="5333">
                <a:solidFill>
                  <a:srgbClr val="087CC1"/>
                </a:solidFill>
              </a:defRPr>
            </a:lvl1pPr>
            <a:lvl2pPr lvl="1" algn="l">
              <a:lnSpc>
                <a:spcPct val="100000"/>
              </a:lnSpc>
              <a:spcBef>
                <a:spcPts val="0"/>
              </a:spcBef>
              <a:spcAft>
                <a:spcPts val="0"/>
              </a:spcAft>
              <a:buClr>
                <a:schemeClr val="dk2"/>
              </a:buClr>
              <a:buSzPts val="3000"/>
              <a:buNone/>
              <a:defRPr sz="4000">
                <a:solidFill>
                  <a:schemeClr val="dk2"/>
                </a:solidFill>
              </a:defRPr>
            </a:lvl2pPr>
            <a:lvl3pPr lvl="2" algn="l">
              <a:lnSpc>
                <a:spcPct val="100000"/>
              </a:lnSpc>
              <a:spcBef>
                <a:spcPts val="0"/>
              </a:spcBef>
              <a:spcAft>
                <a:spcPts val="0"/>
              </a:spcAft>
              <a:buClr>
                <a:schemeClr val="dk2"/>
              </a:buClr>
              <a:buSzPts val="3000"/>
              <a:buNone/>
              <a:defRPr sz="4000">
                <a:solidFill>
                  <a:schemeClr val="dk2"/>
                </a:solidFill>
              </a:defRPr>
            </a:lvl3pPr>
            <a:lvl4pPr lvl="3" algn="l">
              <a:lnSpc>
                <a:spcPct val="100000"/>
              </a:lnSpc>
              <a:spcBef>
                <a:spcPts val="0"/>
              </a:spcBef>
              <a:spcAft>
                <a:spcPts val="0"/>
              </a:spcAft>
              <a:buClr>
                <a:schemeClr val="dk2"/>
              </a:buClr>
              <a:buSzPts val="3000"/>
              <a:buNone/>
              <a:defRPr sz="4000">
                <a:solidFill>
                  <a:schemeClr val="dk2"/>
                </a:solidFill>
              </a:defRPr>
            </a:lvl4pPr>
            <a:lvl5pPr lvl="4" algn="l">
              <a:lnSpc>
                <a:spcPct val="100000"/>
              </a:lnSpc>
              <a:spcBef>
                <a:spcPts val="0"/>
              </a:spcBef>
              <a:spcAft>
                <a:spcPts val="0"/>
              </a:spcAft>
              <a:buClr>
                <a:schemeClr val="dk2"/>
              </a:buClr>
              <a:buSzPts val="3000"/>
              <a:buNone/>
              <a:defRPr sz="4000">
                <a:solidFill>
                  <a:schemeClr val="dk2"/>
                </a:solidFill>
              </a:defRPr>
            </a:lvl5pPr>
            <a:lvl6pPr lvl="5" algn="l">
              <a:lnSpc>
                <a:spcPct val="100000"/>
              </a:lnSpc>
              <a:spcBef>
                <a:spcPts val="0"/>
              </a:spcBef>
              <a:spcAft>
                <a:spcPts val="0"/>
              </a:spcAft>
              <a:buClr>
                <a:schemeClr val="dk2"/>
              </a:buClr>
              <a:buSzPts val="3000"/>
              <a:buNone/>
              <a:defRPr sz="4000">
                <a:solidFill>
                  <a:schemeClr val="dk2"/>
                </a:solidFill>
              </a:defRPr>
            </a:lvl6pPr>
            <a:lvl7pPr lvl="6" algn="l">
              <a:lnSpc>
                <a:spcPct val="100000"/>
              </a:lnSpc>
              <a:spcBef>
                <a:spcPts val="0"/>
              </a:spcBef>
              <a:spcAft>
                <a:spcPts val="0"/>
              </a:spcAft>
              <a:buClr>
                <a:schemeClr val="dk2"/>
              </a:buClr>
              <a:buSzPts val="3000"/>
              <a:buNone/>
              <a:defRPr sz="4000">
                <a:solidFill>
                  <a:schemeClr val="dk2"/>
                </a:solidFill>
              </a:defRPr>
            </a:lvl7pPr>
            <a:lvl8pPr lvl="7" algn="l">
              <a:lnSpc>
                <a:spcPct val="100000"/>
              </a:lnSpc>
              <a:spcBef>
                <a:spcPts val="0"/>
              </a:spcBef>
              <a:spcAft>
                <a:spcPts val="0"/>
              </a:spcAft>
              <a:buClr>
                <a:schemeClr val="dk2"/>
              </a:buClr>
              <a:buSzPts val="3000"/>
              <a:buNone/>
              <a:defRPr sz="4000">
                <a:solidFill>
                  <a:schemeClr val="dk2"/>
                </a:solidFill>
              </a:defRPr>
            </a:lvl8pPr>
            <a:lvl9pPr lvl="8" algn="l">
              <a:lnSpc>
                <a:spcPct val="100000"/>
              </a:lnSpc>
              <a:spcBef>
                <a:spcPts val="0"/>
              </a:spcBef>
              <a:spcAft>
                <a:spcPts val="0"/>
              </a:spcAft>
              <a:buClr>
                <a:schemeClr val="dk2"/>
              </a:buClr>
              <a:buSzPts val="3000"/>
              <a:buNone/>
              <a:defRPr sz="4000">
                <a:solidFill>
                  <a:schemeClr val="dk2"/>
                </a:solidFill>
              </a:defRPr>
            </a:lvl9pPr>
          </a:lstStyle>
          <a:p>
            <a:endParaRPr/>
          </a:p>
        </p:txBody>
      </p:sp>
    </p:spTree>
    <p:extLst>
      <p:ext uri="{BB962C8B-B14F-4D97-AF65-F5344CB8AC3E}">
        <p14:creationId xmlns:p14="http://schemas.microsoft.com/office/powerpoint/2010/main" val="431277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31"/>
        <p:cNvGrpSpPr/>
        <p:nvPr/>
      </p:nvGrpSpPr>
      <p:grpSpPr>
        <a:xfrm>
          <a:off x="0" y="0"/>
          <a:ext cx="0" cy="0"/>
          <a:chOff x="0" y="0"/>
          <a:chExt cx="0" cy="0"/>
        </a:xfrm>
      </p:grpSpPr>
      <p:sp>
        <p:nvSpPr>
          <p:cNvPr id="232" name="Google Shape;232;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4" name="Google Shape;23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8477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10. Content">
  <p:cSld name="10. Content">
    <p:spTree>
      <p:nvGrpSpPr>
        <p:cNvPr id="1" name="Shape 241"/>
        <p:cNvGrpSpPr/>
        <p:nvPr/>
      </p:nvGrpSpPr>
      <p:grpSpPr>
        <a:xfrm>
          <a:off x="0" y="0"/>
          <a:ext cx="0" cy="0"/>
          <a:chOff x="0" y="0"/>
          <a:chExt cx="0" cy="0"/>
        </a:xfrm>
      </p:grpSpPr>
      <p:pic>
        <p:nvPicPr>
          <p:cNvPr id="242" name="Google Shape;242;p49"/>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400" y="0"/>
            <a:ext cx="6091600" cy="6858000"/>
          </a:xfrm>
          <a:prstGeom prst="rect">
            <a:avLst/>
          </a:prstGeom>
          <a:noFill/>
          <a:ln>
            <a:noFill/>
          </a:ln>
        </p:spPr>
      </p:pic>
      <p:sp>
        <p:nvSpPr>
          <p:cNvPr id="243" name="Google Shape;243;p49"/>
          <p:cNvSpPr txBox="1">
            <a:spLocks noGrp="1"/>
          </p:cNvSpPr>
          <p:nvPr>
            <p:ph type="body" idx="1"/>
          </p:nvPr>
        </p:nvSpPr>
        <p:spPr>
          <a:xfrm>
            <a:off x="6898967" y="2616300"/>
            <a:ext cx="4499200" cy="40340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1"/>
              </a:buClr>
              <a:buSzPts val="1600"/>
              <a:buChar char="●"/>
              <a:defRPr sz="2133"/>
            </a:lvl1pPr>
            <a:lvl2pPr marL="914400" lvl="1" indent="-330200" algn="l">
              <a:lnSpc>
                <a:spcPct val="115000"/>
              </a:lnSpc>
              <a:spcBef>
                <a:spcPts val="2133"/>
              </a:spcBef>
              <a:spcAft>
                <a:spcPts val="0"/>
              </a:spcAft>
              <a:buClr>
                <a:schemeClr val="dk1"/>
              </a:buClr>
              <a:buSzPts val="1600"/>
              <a:buChar char="○"/>
              <a:defRPr sz="2133"/>
            </a:lvl2pPr>
            <a:lvl3pPr marL="1371600" lvl="2" indent="-330200" algn="l">
              <a:lnSpc>
                <a:spcPct val="115000"/>
              </a:lnSpc>
              <a:spcBef>
                <a:spcPts val="2133"/>
              </a:spcBef>
              <a:spcAft>
                <a:spcPts val="0"/>
              </a:spcAft>
              <a:buClr>
                <a:schemeClr val="dk1"/>
              </a:buClr>
              <a:buSzPts val="1600"/>
              <a:buChar char="■"/>
              <a:defRPr sz="2133"/>
            </a:lvl3pPr>
            <a:lvl4pPr marL="1828800" lvl="3" indent="-330200" algn="l">
              <a:lnSpc>
                <a:spcPct val="115000"/>
              </a:lnSpc>
              <a:spcBef>
                <a:spcPts val="2133"/>
              </a:spcBef>
              <a:spcAft>
                <a:spcPts val="0"/>
              </a:spcAft>
              <a:buClr>
                <a:schemeClr val="dk1"/>
              </a:buClr>
              <a:buSzPts val="1600"/>
              <a:buChar char="●"/>
              <a:defRPr sz="2133"/>
            </a:lvl4pPr>
            <a:lvl5pPr marL="2286000" lvl="4" indent="-330200" algn="l">
              <a:lnSpc>
                <a:spcPct val="115000"/>
              </a:lnSpc>
              <a:spcBef>
                <a:spcPts val="2133"/>
              </a:spcBef>
              <a:spcAft>
                <a:spcPts val="0"/>
              </a:spcAft>
              <a:buClr>
                <a:schemeClr val="dk1"/>
              </a:buClr>
              <a:buSzPts val="1600"/>
              <a:buChar char="○"/>
              <a:defRPr sz="2133"/>
            </a:lvl5pPr>
            <a:lvl6pPr marL="2743200" lvl="5" indent="-330200" algn="l">
              <a:lnSpc>
                <a:spcPct val="115000"/>
              </a:lnSpc>
              <a:spcBef>
                <a:spcPts val="2133"/>
              </a:spcBef>
              <a:spcAft>
                <a:spcPts val="0"/>
              </a:spcAft>
              <a:buClr>
                <a:schemeClr val="dk1"/>
              </a:buClr>
              <a:buSzPts val="1600"/>
              <a:buChar char="■"/>
              <a:defRPr sz="2133"/>
            </a:lvl6pPr>
            <a:lvl7pPr marL="3200400" lvl="6" indent="-330200" algn="l">
              <a:lnSpc>
                <a:spcPct val="115000"/>
              </a:lnSpc>
              <a:spcBef>
                <a:spcPts val="2133"/>
              </a:spcBef>
              <a:spcAft>
                <a:spcPts val="0"/>
              </a:spcAft>
              <a:buClr>
                <a:schemeClr val="dk1"/>
              </a:buClr>
              <a:buSzPts val="1600"/>
              <a:buChar char="●"/>
              <a:defRPr sz="2133"/>
            </a:lvl7pPr>
            <a:lvl8pPr marL="3657600" lvl="7" indent="-330200" algn="l">
              <a:lnSpc>
                <a:spcPct val="115000"/>
              </a:lnSpc>
              <a:spcBef>
                <a:spcPts val="2133"/>
              </a:spcBef>
              <a:spcAft>
                <a:spcPts val="0"/>
              </a:spcAft>
              <a:buClr>
                <a:schemeClr val="dk1"/>
              </a:buClr>
              <a:buSzPts val="1600"/>
              <a:buChar char="○"/>
              <a:defRPr sz="2133"/>
            </a:lvl8pPr>
            <a:lvl9pPr marL="4114800" lvl="8" indent="-330200" algn="l">
              <a:lnSpc>
                <a:spcPct val="115000"/>
              </a:lnSpc>
              <a:spcBef>
                <a:spcPts val="2133"/>
              </a:spcBef>
              <a:spcAft>
                <a:spcPts val="2133"/>
              </a:spcAft>
              <a:buClr>
                <a:schemeClr val="dk1"/>
              </a:buClr>
              <a:buSzPts val="1600"/>
              <a:buChar char="■"/>
              <a:defRPr sz="2133"/>
            </a:lvl9pPr>
          </a:lstStyle>
          <a:p>
            <a:endParaRPr/>
          </a:p>
        </p:txBody>
      </p:sp>
      <p:sp>
        <p:nvSpPr>
          <p:cNvPr id="244" name="Google Shape;244;p49"/>
          <p:cNvSpPr txBox="1">
            <a:spLocks noGrp="1"/>
          </p:cNvSpPr>
          <p:nvPr>
            <p:ph type="sldNum" idx="12"/>
          </p:nvPr>
        </p:nvSpPr>
        <p:spPr>
          <a:xfrm>
            <a:off x="11381733" y="633313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grpSp>
        <p:nvGrpSpPr>
          <p:cNvPr id="245" name="Google Shape;245;p49"/>
          <p:cNvGrpSpPr/>
          <p:nvPr/>
        </p:nvGrpSpPr>
        <p:grpSpPr>
          <a:xfrm>
            <a:off x="6796790" y="978741"/>
            <a:ext cx="994351" cy="61101"/>
            <a:chOff x="4580561" y="2589004"/>
            <a:chExt cx="1064464" cy="25200"/>
          </a:xfrm>
        </p:grpSpPr>
        <p:sp>
          <p:nvSpPr>
            <p:cNvPr id="246" name="Google Shape;246;p49"/>
            <p:cNvSpPr/>
            <p:nvPr/>
          </p:nvSpPr>
          <p:spPr>
            <a:xfrm rot="-5400000">
              <a:off x="5366325" y="2335504"/>
              <a:ext cx="25200" cy="5322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7" name="Google Shape;247;p49"/>
            <p:cNvSpPr/>
            <p:nvPr/>
          </p:nvSpPr>
          <p:spPr>
            <a:xfrm rot="-5400000">
              <a:off x="4836311" y="2333254"/>
              <a:ext cx="25200" cy="536700"/>
            </a:xfrm>
            <a:prstGeom prst="rect">
              <a:avLst/>
            </a:prstGeom>
            <a:solidFill>
              <a:srgbClr val="ED2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48" name="Google Shape;248;p49"/>
          <p:cNvSpPr txBox="1">
            <a:spLocks noGrp="1"/>
          </p:cNvSpPr>
          <p:nvPr>
            <p:ph type="title"/>
          </p:nvPr>
        </p:nvSpPr>
        <p:spPr>
          <a:xfrm>
            <a:off x="6662200" y="1148600"/>
            <a:ext cx="5191200" cy="7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87CC1"/>
              </a:buClr>
              <a:buSzPts val="4000"/>
              <a:buFont typeface="Calibri"/>
              <a:buNone/>
              <a:defRPr sz="5333">
                <a:solidFill>
                  <a:srgbClr val="087CC1"/>
                </a:solidFill>
              </a:defRPr>
            </a:lvl1pPr>
            <a:lvl2pPr lvl="1" algn="l">
              <a:lnSpc>
                <a:spcPct val="100000"/>
              </a:lnSpc>
              <a:spcBef>
                <a:spcPts val="0"/>
              </a:spcBef>
              <a:spcAft>
                <a:spcPts val="0"/>
              </a:spcAft>
              <a:buClr>
                <a:schemeClr val="dk2"/>
              </a:buClr>
              <a:buSzPts val="3000"/>
              <a:buNone/>
              <a:defRPr sz="4000">
                <a:solidFill>
                  <a:schemeClr val="dk2"/>
                </a:solidFill>
              </a:defRPr>
            </a:lvl2pPr>
            <a:lvl3pPr lvl="2" algn="l">
              <a:lnSpc>
                <a:spcPct val="100000"/>
              </a:lnSpc>
              <a:spcBef>
                <a:spcPts val="0"/>
              </a:spcBef>
              <a:spcAft>
                <a:spcPts val="0"/>
              </a:spcAft>
              <a:buClr>
                <a:schemeClr val="dk2"/>
              </a:buClr>
              <a:buSzPts val="3000"/>
              <a:buNone/>
              <a:defRPr sz="4000">
                <a:solidFill>
                  <a:schemeClr val="dk2"/>
                </a:solidFill>
              </a:defRPr>
            </a:lvl3pPr>
            <a:lvl4pPr lvl="3" algn="l">
              <a:lnSpc>
                <a:spcPct val="100000"/>
              </a:lnSpc>
              <a:spcBef>
                <a:spcPts val="0"/>
              </a:spcBef>
              <a:spcAft>
                <a:spcPts val="0"/>
              </a:spcAft>
              <a:buClr>
                <a:schemeClr val="dk2"/>
              </a:buClr>
              <a:buSzPts val="3000"/>
              <a:buNone/>
              <a:defRPr sz="4000">
                <a:solidFill>
                  <a:schemeClr val="dk2"/>
                </a:solidFill>
              </a:defRPr>
            </a:lvl4pPr>
            <a:lvl5pPr lvl="4" algn="l">
              <a:lnSpc>
                <a:spcPct val="100000"/>
              </a:lnSpc>
              <a:spcBef>
                <a:spcPts val="0"/>
              </a:spcBef>
              <a:spcAft>
                <a:spcPts val="0"/>
              </a:spcAft>
              <a:buClr>
                <a:schemeClr val="dk2"/>
              </a:buClr>
              <a:buSzPts val="3000"/>
              <a:buNone/>
              <a:defRPr sz="4000">
                <a:solidFill>
                  <a:schemeClr val="dk2"/>
                </a:solidFill>
              </a:defRPr>
            </a:lvl5pPr>
            <a:lvl6pPr lvl="5" algn="l">
              <a:lnSpc>
                <a:spcPct val="100000"/>
              </a:lnSpc>
              <a:spcBef>
                <a:spcPts val="0"/>
              </a:spcBef>
              <a:spcAft>
                <a:spcPts val="0"/>
              </a:spcAft>
              <a:buClr>
                <a:schemeClr val="dk2"/>
              </a:buClr>
              <a:buSzPts val="3000"/>
              <a:buNone/>
              <a:defRPr sz="4000">
                <a:solidFill>
                  <a:schemeClr val="dk2"/>
                </a:solidFill>
              </a:defRPr>
            </a:lvl6pPr>
            <a:lvl7pPr lvl="6" algn="l">
              <a:lnSpc>
                <a:spcPct val="100000"/>
              </a:lnSpc>
              <a:spcBef>
                <a:spcPts val="0"/>
              </a:spcBef>
              <a:spcAft>
                <a:spcPts val="0"/>
              </a:spcAft>
              <a:buClr>
                <a:schemeClr val="dk2"/>
              </a:buClr>
              <a:buSzPts val="3000"/>
              <a:buNone/>
              <a:defRPr sz="4000">
                <a:solidFill>
                  <a:schemeClr val="dk2"/>
                </a:solidFill>
              </a:defRPr>
            </a:lvl7pPr>
            <a:lvl8pPr lvl="7" algn="l">
              <a:lnSpc>
                <a:spcPct val="100000"/>
              </a:lnSpc>
              <a:spcBef>
                <a:spcPts val="0"/>
              </a:spcBef>
              <a:spcAft>
                <a:spcPts val="0"/>
              </a:spcAft>
              <a:buClr>
                <a:schemeClr val="dk2"/>
              </a:buClr>
              <a:buSzPts val="3000"/>
              <a:buNone/>
              <a:defRPr sz="4000">
                <a:solidFill>
                  <a:schemeClr val="dk2"/>
                </a:solidFill>
              </a:defRPr>
            </a:lvl8pPr>
            <a:lvl9pPr lvl="8" algn="l">
              <a:lnSpc>
                <a:spcPct val="100000"/>
              </a:lnSpc>
              <a:spcBef>
                <a:spcPts val="0"/>
              </a:spcBef>
              <a:spcAft>
                <a:spcPts val="0"/>
              </a:spcAft>
              <a:buClr>
                <a:schemeClr val="dk2"/>
              </a:buClr>
              <a:buSzPts val="3000"/>
              <a:buNone/>
              <a:defRPr sz="4000">
                <a:solidFill>
                  <a:schemeClr val="dk2"/>
                </a:solidFill>
              </a:defRPr>
            </a:lvl9pPr>
          </a:lstStyle>
          <a:p>
            <a:endParaRPr/>
          </a:p>
        </p:txBody>
      </p:sp>
      <p:sp>
        <p:nvSpPr>
          <p:cNvPr id="249" name="Google Shape;249;p49"/>
          <p:cNvSpPr/>
          <p:nvPr/>
        </p:nvSpPr>
        <p:spPr>
          <a:xfrm>
            <a:off x="2400" y="6201867"/>
            <a:ext cx="12192000" cy="650400"/>
          </a:xfrm>
          <a:prstGeom prst="rect">
            <a:avLst/>
          </a:prstGeom>
          <a:solidFill>
            <a:srgbClr val="FFF2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50" name="Google Shape;250;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81847" y="6201869"/>
            <a:ext cx="5833100" cy="694167"/>
          </a:xfrm>
          <a:prstGeom prst="rect">
            <a:avLst/>
          </a:prstGeom>
          <a:noFill/>
          <a:ln>
            <a:noFill/>
          </a:ln>
        </p:spPr>
      </p:pic>
    </p:spTree>
    <p:extLst>
      <p:ext uri="{BB962C8B-B14F-4D97-AF65-F5344CB8AC3E}">
        <p14:creationId xmlns:p14="http://schemas.microsoft.com/office/powerpoint/2010/main" val="1181641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Solid Orange">
  <p:cSld name="Solid Orang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676286" y="1580293"/>
            <a:ext cx="6839427" cy="241431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Mission">
  <p:cSld name="Mission">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extLst>
              <a:ext uri="{28A0092B-C50C-407E-A947-70E740481C1C}">
                <a14:useLocalDpi xmlns:a14="http://schemas.microsoft.com/office/drawing/2010/main"/>
              </a:ext>
            </a:extLst>
          </a:blip>
          <a:srcRect/>
          <a:stretch/>
        </p:blipFill>
        <p:spPr>
          <a:xfrm flipH="1">
            <a:off x="0" y="0"/>
            <a:ext cx="12192000" cy="6939280"/>
          </a:xfrm>
          <a:prstGeom prst="rect">
            <a:avLst/>
          </a:prstGeom>
          <a:noFill/>
          <a:ln>
            <a:noFill/>
          </a:ln>
        </p:spPr>
      </p:pic>
      <p:sp>
        <p:nvSpPr>
          <p:cNvPr id="14" name="Google Shape;14;p3"/>
          <p:cNvSpPr/>
          <p:nvPr/>
        </p:nvSpPr>
        <p:spPr>
          <a:xfrm>
            <a:off x="-1" y="0"/>
            <a:ext cx="8229600" cy="6858000"/>
          </a:xfrm>
          <a:prstGeom prst="rect">
            <a:avLst/>
          </a:prstGeom>
          <a:gradFill>
            <a:gsLst>
              <a:gs pos="0">
                <a:srgbClr val="000000">
                  <a:alpha val="0"/>
                </a:srgbClr>
              </a:gs>
              <a:gs pos="100000">
                <a:srgbClr val="000000">
                  <a:alpha val="4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 name="Google Shape;15;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
        <p:nvSpPr>
          <p:cNvPr id="16" name="Google Shape;16;p3"/>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b="0" i="0" u="none" strike="noStrike" cap="none">
                <a:solidFill>
                  <a:schemeClr val="lt1"/>
                </a:solidFill>
                <a:latin typeface="Source Sans Pro"/>
                <a:ea typeface="Source Sans Pro"/>
                <a:cs typeface="Source Sans Pro"/>
                <a:sym typeface="Source Sans Pro"/>
              </a:rPr>
              <a:t>‹#›</a:t>
            </a:fld>
            <a:endParaRPr sz="1100" b="0" i="0" u="none" strike="noStrike" cap="none">
              <a:solidFill>
                <a:schemeClr val="lt1"/>
              </a:solidFill>
              <a:latin typeface="Source Sans Pro"/>
              <a:ea typeface="Source Sans Pro"/>
              <a:cs typeface="Source Sans Pro"/>
              <a:sym typeface="Source Sans Pro"/>
            </a:endParaRPr>
          </a:p>
        </p:txBody>
      </p:sp>
      <p:cxnSp>
        <p:nvCxnSpPr>
          <p:cNvPr id="17" name="Google Shape;17;p3"/>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18" name="Google Shape;18;p3"/>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sp>
        <p:nvSpPr>
          <p:cNvPr id="19" name="Google Shape;19;p3"/>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b="0" i="0" u="none" strike="noStrike" cap="none">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Orange Sidebar">
  <p:cSld name="Orange Sidebar">
    <p:spTree>
      <p:nvGrpSpPr>
        <p:cNvPr id="1" name="Shape 26"/>
        <p:cNvGrpSpPr/>
        <p:nvPr/>
      </p:nvGrpSpPr>
      <p:grpSpPr>
        <a:xfrm>
          <a:off x="0" y="0"/>
          <a:ext cx="0" cy="0"/>
          <a:chOff x="0" y="0"/>
          <a:chExt cx="0" cy="0"/>
        </a:xfrm>
      </p:grpSpPr>
      <p:sp>
        <p:nvSpPr>
          <p:cNvPr id="27" name="Google Shape;27;p5"/>
          <p:cNvSpPr/>
          <p:nvPr/>
        </p:nvSpPr>
        <p:spPr>
          <a:xfrm>
            <a:off x="0" y="0"/>
            <a:ext cx="4267200" cy="6858000"/>
          </a:xfrm>
          <a:prstGeom prst="rect">
            <a:avLst/>
          </a:prstGeom>
          <a:gradFill>
            <a:gsLst>
              <a:gs pos="0">
                <a:srgbClr val="FBB040"/>
              </a:gs>
              <a:gs pos="99000">
                <a:schemeClr val="accent4"/>
              </a:gs>
              <a:gs pos="100000">
                <a:schemeClr val="accent4"/>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 name="Google Shape;28;p5"/>
          <p:cNvCxnSpPr/>
          <p:nvPr/>
        </p:nvCxnSpPr>
        <p:spPr>
          <a:xfrm>
            <a:off x="4724400" y="6321563"/>
            <a:ext cx="4576763" cy="0"/>
          </a:xfrm>
          <a:prstGeom prst="straightConnector1">
            <a:avLst/>
          </a:prstGeom>
          <a:noFill/>
          <a:ln w="9525" cap="rnd" cmpd="sng">
            <a:solidFill>
              <a:schemeClr val="dk1"/>
            </a:solidFill>
            <a:prstDash val="solid"/>
            <a:round/>
            <a:headEnd type="none" w="sm" len="sm"/>
            <a:tailEnd type="none" w="sm" len="sm"/>
          </a:ln>
        </p:spPr>
      </p:cxnSp>
      <p:sp>
        <p:nvSpPr>
          <p:cNvPr id="29" name="Google Shape;29;p5"/>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dk1"/>
                </a:solidFill>
                <a:latin typeface="Source Sans Pro"/>
                <a:ea typeface="Source Sans Pro"/>
                <a:cs typeface="Source Sans Pro"/>
                <a:sym typeface="Source Sans Pro"/>
              </a:rPr>
              <a:t>‹#›</a:t>
            </a:fld>
            <a:endParaRPr sz="1100">
              <a:solidFill>
                <a:schemeClr val="dk1"/>
              </a:solidFill>
              <a:latin typeface="Source Sans Pro"/>
              <a:ea typeface="Source Sans Pro"/>
              <a:cs typeface="Source Sans Pro"/>
              <a:sym typeface="Source Sans Pro"/>
            </a:endParaRPr>
          </a:p>
        </p:txBody>
      </p:sp>
      <p:pic>
        <p:nvPicPr>
          <p:cNvPr id="30" name="Google Shape;30;p5"/>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639300" y="5824047"/>
            <a:ext cx="1943099" cy="685913"/>
          </a:xfrm>
          <a:prstGeom prst="rect">
            <a:avLst/>
          </a:prstGeom>
          <a:noFill/>
          <a:ln>
            <a:noFill/>
          </a:ln>
        </p:spPr>
      </p:pic>
      <p:pic>
        <p:nvPicPr>
          <p:cNvPr id="31" name="Google Shape;31;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71278" y="6428170"/>
            <a:ext cx="1005840" cy="168812"/>
          </a:xfrm>
          <a:prstGeom prst="rect">
            <a:avLst/>
          </a:prstGeom>
          <a:noFill/>
          <a:ln>
            <a:noFill/>
          </a:ln>
        </p:spPr>
      </p:pic>
      <p:sp>
        <p:nvSpPr>
          <p:cNvPr id="32" name="Google Shape;32;p5"/>
          <p:cNvSpPr txBox="1"/>
          <p:nvPr/>
        </p:nvSpPr>
        <p:spPr>
          <a:xfrm>
            <a:off x="47244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1_Orange Sidebar">
  <p:cSld name="1_Orange Sidebar">
    <p:spTree>
      <p:nvGrpSpPr>
        <p:cNvPr id="1" name="Shape 33"/>
        <p:cNvGrpSpPr/>
        <p:nvPr/>
      </p:nvGrpSpPr>
      <p:grpSpPr>
        <a:xfrm>
          <a:off x="0" y="0"/>
          <a:ext cx="0" cy="0"/>
          <a:chOff x="0" y="0"/>
          <a:chExt cx="0" cy="0"/>
        </a:xfrm>
      </p:grpSpPr>
      <p:sp>
        <p:nvSpPr>
          <p:cNvPr id="34" name="Google Shape;34;p6"/>
          <p:cNvSpPr/>
          <p:nvPr/>
        </p:nvSpPr>
        <p:spPr>
          <a:xfrm>
            <a:off x="0" y="0"/>
            <a:ext cx="12192000" cy="1578274"/>
          </a:xfrm>
          <a:prstGeom prst="rect">
            <a:avLst/>
          </a:prstGeom>
          <a:gradFill>
            <a:gsLst>
              <a:gs pos="0">
                <a:srgbClr val="FBB040"/>
              </a:gs>
              <a:gs pos="99000">
                <a:schemeClr val="accent4"/>
              </a:gs>
              <a:gs pos="100000">
                <a:schemeClr val="accent4"/>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6"/>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36" name="Google Shape;36;p6"/>
          <p:cNvCxnSpPr/>
          <p:nvPr/>
        </p:nvCxnSpPr>
        <p:spPr>
          <a:xfrm>
            <a:off x="609600" y="6322070"/>
            <a:ext cx="8686800" cy="0"/>
          </a:xfrm>
          <a:prstGeom prst="straightConnector1">
            <a:avLst/>
          </a:prstGeom>
          <a:noFill/>
          <a:ln w="12700" cap="rnd" cmpd="sng">
            <a:solidFill>
              <a:schemeClr val="lt2"/>
            </a:solidFill>
            <a:prstDash val="solid"/>
            <a:round/>
            <a:headEnd type="none" w="sm" len="sm"/>
            <a:tailEnd type="none" w="sm" len="sm"/>
          </a:ln>
        </p:spPr>
      </p:cxnSp>
      <p:pic>
        <p:nvPicPr>
          <p:cNvPr id="37" name="Google Shape;37;p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639300" y="5824047"/>
            <a:ext cx="1943099" cy="685913"/>
          </a:xfrm>
          <a:prstGeom prst="rect">
            <a:avLst/>
          </a:prstGeom>
          <a:noFill/>
          <a:ln>
            <a:noFill/>
          </a:ln>
        </p:spPr>
      </p:pic>
      <p:sp>
        <p:nvSpPr>
          <p:cNvPr id="38" name="Google Shape;38;p6"/>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pic>
        <p:nvPicPr>
          <p:cNvPr id="39" name="Google Shape;39;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1_Blank White">
  <p:cSld name="1_Blank White">
    <p:spTree>
      <p:nvGrpSpPr>
        <p:cNvPr id="1" name="Shape 40"/>
        <p:cNvGrpSpPr/>
        <p:nvPr/>
      </p:nvGrpSpPr>
      <p:grpSpPr>
        <a:xfrm>
          <a:off x="0" y="0"/>
          <a:ext cx="0" cy="0"/>
          <a:chOff x="0" y="0"/>
          <a:chExt cx="0" cy="0"/>
        </a:xfrm>
      </p:grpSpPr>
      <p:sp>
        <p:nvSpPr>
          <p:cNvPr id="41" name="Google Shape;41;p7"/>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dk1"/>
                </a:solidFill>
                <a:latin typeface="Source Sans Pro"/>
                <a:ea typeface="Source Sans Pro"/>
                <a:cs typeface="Source Sans Pro"/>
                <a:sym typeface="Source Sans Pro"/>
              </a:rPr>
              <a:t>‹#›</a:t>
            </a:fld>
            <a:endParaRPr sz="1100">
              <a:solidFill>
                <a:schemeClr val="dk1"/>
              </a:solidFill>
              <a:latin typeface="Source Sans Pro"/>
              <a:ea typeface="Source Sans Pro"/>
              <a:cs typeface="Source Sans Pro"/>
              <a:sym typeface="Source Sans Pro"/>
            </a:endParaRPr>
          </a:p>
        </p:txBody>
      </p:sp>
      <p:cxnSp>
        <p:nvCxnSpPr>
          <p:cNvPr id="42" name="Google Shape;42;p7"/>
          <p:cNvCxnSpPr/>
          <p:nvPr/>
        </p:nvCxnSpPr>
        <p:spPr>
          <a:xfrm>
            <a:off x="609600" y="6322070"/>
            <a:ext cx="8686800" cy="0"/>
          </a:xfrm>
          <a:prstGeom prst="straightConnector1">
            <a:avLst/>
          </a:prstGeom>
          <a:noFill/>
          <a:ln w="12700" cap="rnd" cmpd="sng">
            <a:solidFill>
              <a:schemeClr val="lt2"/>
            </a:solidFill>
            <a:prstDash val="solid"/>
            <a:round/>
            <a:headEnd type="none" w="sm" len="sm"/>
            <a:tailEnd type="none" w="sm" len="sm"/>
          </a:ln>
        </p:spPr>
      </p:cxnSp>
      <p:pic>
        <p:nvPicPr>
          <p:cNvPr id="43" name="Google Shape;43;p7"/>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639300" y="5824047"/>
            <a:ext cx="1943099" cy="685913"/>
          </a:xfrm>
          <a:prstGeom prst="rect">
            <a:avLst/>
          </a:prstGeom>
          <a:noFill/>
          <a:ln>
            <a:noFill/>
          </a:ln>
        </p:spPr>
      </p:pic>
      <p:sp>
        <p:nvSpPr>
          <p:cNvPr id="44" name="Google Shape;44;p7"/>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pic>
        <p:nvPicPr>
          <p:cNvPr id="45" name="Google Shape;45;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
        <p:nvSpPr>
          <p:cNvPr id="46" name="Google Shape;46;p7"/>
          <p:cNvSpPr>
            <a:spLocks noGrp="1"/>
          </p:cNvSpPr>
          <p:nvPr>
            <p:ph type="pic" idx="2"/>
          </p:nvPr>
        </p:nvSpPr>
        <p:spPr>
          <a:xfrm>
            <a:off x="5174940" y="342900"/>
            <a:ext cx="2765425" cy="2589871"/>
          </a:xfrm>
          <a:prstGeom prst="rect">
            <a:avLst/>
          </a:prstGeom>
          <a:noFill/>
          <a:ln>
            <a:noFill/>
          </a:ln>
        </p:spPr>
      </p:sp>
      <p:sp>
        <p:nvSpPr>
          <p:cNvPr id="47" name="Google Shape;47;p7"/>
          <p:cNvSpPr>
            <a:spLocks noGrp="1"/>
          </p:cNvSpPr>
          <p:nvPr>
            <p:ph type="pic" idx="3"/>
          </p:nvPr>
        </p:nvSpPr>
        <p:spPr>
          <a:xfrm>
            <a:off x="8141165" y="342900"/>
            <a:ext cx="2765425" cy="2589871"/>
          </a:xfrm>
          <a:prstGeom prst="rect">
            <a:avLst/>
          </a:prstGeom>
          <a:noFill/>
          <a:ln>
            <a:noFill/>
          </a:ln>
        </p:spPr>
      </p:sp>
      <p:sp>
        <p:nvSpPr>
          <p:cNvPr id="48" name="Google Shape;48;p7"/>
          <p:cNvSpPr>
            <a:spLocks noGrp="1"/>
          </p:cNvSpPr>
          <p:nvPr>
            <p:ph type="pic" idx="4"/>
          </p:nvPr>
        </p:nvSpPr>
        <p:spPr>
          <a:xfrm>
            <a:off x="5174940" y="3122347"/>
            <a:ext cx="5731650" cy="2394422"/>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ampus">
    <p:spTree>
      <p:nvGrpSpPr>
        <p:cNvPr id="1" name=""/>
        <p:cNvGrpSpPr/>
        <p:nvPr/>
      </p:nvGrpSpPr>
      <p:grpSpPr>
        <a:xfrm>
          <a:off x="0" y="0"/>
          <a:ext cx="0" cy="0"/>
          <a:chOff x="0" y="0"/>
          <a:chExt cx="0" cy="0"/>
        </a:xfrm>
      </p:grpSpPr>
      <p:pic>
        <p:nvPicPr>
          <p:cNvPr id="4" name="Picture 3" descr="A castle surrounded by trees&#10;&#10;Description automatically generated">
            <a:extLst>
              <a:ext uri="{FF2B5EF4-FFF2-40B4-BE49-F238E27FC236}">
                <a16:creationId xmlns:a16="http://schemas.microsoft.com/office/drawing/2014/main" id="{16B1C489-6C6A-604F-A8FF-8962C54024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2FC4BBF-BD7F-554D-BF2D-9E0165F6689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100179-EF0D-EF42-9B4C-58E60967694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9A568C05-4E06-C440-9D82-E085E359920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
        <p:nvSpPr>
          <p:cNvPr id="7" name="TextBox 6">
            <a:extLst>
              <a:ext uri="{FF2B5EF4-FFF2-40B4-BE49-F238E27FC236}">
                <a16:creationId xmlns:a16="http://schemas.microsoft.com/office/drawing/2014/main" id="{7773C18D-ECB5-5343-A38E-7337B23DE88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F1A36E5E-485F-7342-8330-1403520725E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B28DF9F-06DE-4395-A9D0-78538AD26F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50145770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Solid Orange">
  <p:cSld name="1_Solid Orange">
    <p:spTree>
      <p:nvGrpSpPr>
        <p:cNvPr id="1" name="Shape 49"/>
        <p:cNvGrpSpPr/>
        <p:nvPr/>
      </p:nvGrpSpPr>
      <p:grpSpPr>
        <a:xfrm>
          <a:off x="0" y="0"/>
          <a:ext cx="0" cy="0"/>
          <a:chOff x="0" y="0"/>
          <a:chExt cx="0" cy="0"/>
        </a:xfrm>
      </p:grpSpPr>
      <p:sp>
        <p:nvSpPr>
          <p:cNvPr id="50" name="Google Shape;50;p8"/>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51" name="Google Shape;51;p8"/>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52" name="Google Shape;52;p8"/>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639301" y="5824047"/>
            <a:ext cx="1943096" cy="685912"/>
          </a:xfrm>
          <a:prstGeom prst="rect">
            <a:avLst/>
          </a:prstGeom>
          <a:noFill/>
          <a:ln>
            <a:noFill/>
          </a:ln>
        </p:spPr>
      </p:pic>
      <p:sp>
        <p:nvSpPr>
          <p:cNvPr id="53" name="Google Shape;53;p8"/>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pic>
        <p:nvPicPr>
          <p:cNvPr id="54" name="Google Shape;54;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4792" y="6428170"/>
            <a:ext cx="1005840" cy="16881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Solid Grey">
  <p:cSld name="Solid Grey">
    <p:spTree>
      <p:nvGrpSpPr>
        <p:cNvPr id="1" name="Shape 55"/>
        <p:cNvGrpSpPr/>
        <p:nvPr/>
      </p:nvGrpSpPr>
      <p:grpSpPr>
        <a:xfrm>
          <a:off x="0" y="0"/>
          <a:ext cx="0" cy="0"/>
          <a:chOff x="0" y="0"/>
          <a:chExt cx="0" cy="0"/>
        </a:xfrm>
      </p:grpSpPr>
      <p:sp>
        <p:nvSpPr>
          <p:cNvPr id="56" name="Google Shape;56;p9"/>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57" name="Google Shape;57;p9"/>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58" name="Google Shape;58;p9"/>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639301" y="5824047"/>
            <a:ext cx="1943096" cy="685912"/>
          </a:xfrm>
          <a:prstGeom prst="rect">
            <a:avLst/>
          </a:prstGeom>
          <a:noFill/>
          <a:ln>
            <a:noFill/>
          </a:ln>
        </p:spPr>
      </p:pic>
      <p:sp>
        <p:nvSpPr>
          <p:cNvPr id="59" name="Google Shape;59;p9"/>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pic>
        <p:nvPicPr>
          <p:cNvPr id="60" name="Google Shape;60;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4792" y="6428170"/>
            <a:ext cx="1005840" cy="16881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Cover D">
  <p:cSld name="Cover D">
    <p:spTree>
      <p:nvGrpSpPr>
        <p:cNvPr id="1" name="Shape 61"/>
        <p:cNvGrpSpPr/>
        <p:nvPr/>
      </p:nvGrpSpPr>
      <p:grpSpPr>
        <a:xfrm>
          <a:off x="0" y="0"/>
          <a:ext cx="0" cy="0"/>
          <a:chOff x="0" y="0"/>
          <a:chExt cx="0" cy="0"/>
        </a:xfrm>
      </p:grpSpPr>
      <p:pic>
        <p:nvPicPr>
          <p:cNvPr id="62" name="Google Shape;62;p10"/>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63" name="Google Shape;63;p10"/>
          <p:cNvSpPr/>
          <p:nvPr/>
        </p:nvSpPr>
        <p:spPr>
          <a:xfrm>
            <a:off x="0" y="0"/>
            <a:ext cx="8229600" cy="6858000"/>
          </a:xfrm>
          <a:prstGeom prst="rect">
            <a:avLst/>
          </a:prstGeom>
          <a:gradFill>
            <a:gsLst>
              <a:gs pos="0">
                <a:srgbClr val="000000">
                  <a:alpha val="0"/>
                </a:srgbClr>
              </a:gs>
              <a:gs pos="100000">
                <a:srgbClr val="000000">
                  <a:alpha val="4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4" name="Google Shape;64;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
        <p:nvSpPr>
          <p:cNvPr id="65" name="Google Shape;65;p10"/>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66" name="Google Shape;66;p10"/>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67" name="Google Shape;67;p10"/>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sp>
        <p:nvSpPr>
          <p:cNvPr id="68" name="Google Shape;68;p10"/>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Cover A">
  <p:cSld name="Cover A">
    <p:spTree>
      <p:nvGrpSpPr>
        <p:cNvPr id="1" name="Shape 69"/>
        <p:cNvGrpSpPr/>
        <p:nvPr/>
      </p:nvGrpSpPr>
      <p:grpSpPr>
        <a:xfrm>
          <a:off x="0" y="0"/>
          <a:ext cx="0" cy="0"/>
          <a:chOff x="0" y="0"/>
          <a:chExt cx="0" cy="0"/>
        </a:xfrm>
      </p:grpSpPr>
      <p:pic>
        <p:nvPicPr>
          <p:cNvPr id="70" name="Google Shape;70;p11" descr="A person wearing a hat and smiling at the camera&#10;&#10;Description automatically generated"/>
          <p:cNvPicPr preferRelativeResize="0"/>
          <p:nvPr/>
        </p:nvPicPr>
        <p:blipFill rotWithShape="1">
          <a:blip r:embed="rId2">
            <a:alphaModFix/>
            <a:extLst>
              <a:ext uri="{28A0092B-C50C-407E-A947-70E740481C1C}">
                <a14:useLocalDpi xmlns:a14="http://schemas.microsoft.com/office/drawing/2010/main"/>
              </a:ext>
            </a:extLst>
          </a:blip>
          <a:srcRect/>
          <a:stretch/>
        </p:blipFill>
        <p:spPr>
          <a:xfrm flipH="1">
            <a:off x="0" y="-1"/>
            <a:ext cx="12192000" cy="6858001"/>
          </a:xfrm>
          <a:prstGeom prst="rect">
            <a:avLst/>
          </a:prstGeom>
          <a:noFill/>
          <a:ln>
            <a:noFill/>
          </a:ln>
        </p:spPr>
      </p:pic>
      <p:sp>
        <p:nvSpPr>
          <p:cNvPr id="71" name="Google Shape;71;p11"/>
          <p:cNvSpPr/>
          <p:nvPr/>
        </p:nvSpPr>
        <p:spPr>
          <a:xfrm>
            <a:off x="0" y="0"/>
            <a:ext cx="8229600" cy="6858000"/>
          </a:xfrm>
          <a:prstGeom prst="rect">
            <a:avLst/>
          </a:prstGeom>
          <a:gradFill>
            <a:gsLst>
              <a:gs pos="0">
                <a:srgbClr val="000000">
                  <a:alpha val="0"/>
                </a:srgbClr>
              </a:gs>
              <a:gs pos="100000">
                <a:srgbClr val="000000">
                  <a:alpha val="4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 name="Google Shape;72;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
        <p:nvSpPr>
          <p:cNvPr id="73" name="Google Shape;73;p11"/>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74" name="Google Shape;74;p11"/>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75" name="Google Shape;75;p11"/>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sp>
        <p:nvSpPr>
          <p:cNvPr id="76" name="Google Shape;76;p11"/>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Cover B">
  <p:cSld name="Cover B">
    <p:spTree>
      <p:nvGrpSpPr>
        <p:cNvPr id="1" name="Shape 77"/>
        <p:cNvGrpSpPr/>
        <p:nvPr/>
      </p:nvGrpSpPr>
      <p:grpSpPr>
        <a:xfrm>
          <a:off x="0" y="0"/>
          <a:ext cx="0" cy="0"/>
          <a:chOff x="0" y="0"/>
          <a:chExt cx="0" cy="0"/>
        </a:xfrm>
      </p:grpSpPr>
      <p:pic>
        <p:nvPicPr>
          <p:cNvPr id="78" name="Google Shape;78;p12"/>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79" name="Google Shape;79;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
        <p:nvSpPr>
          <p:cNvPr id="80" name="Google Shape;80;p12"/>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81" name="Google Shape;81;p12"/>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82" name="Google Shape;82;p12"/>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sp>
        <p:nvSpPr>
          <p:cNvPr id="83" name="Google Shape;83;p12"/>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Cover C">
  <p:cSld name="Cover C">
    <p:spTree>
      <p:nvGrpSpPr>
        <p:cNvPr id="1" name="Shape 84"/>
        <p:cNvGrpSpPr/>
        <p:nvPr/>
      </p:nvGrpSpPr>
      <p:grpSpPr>
        <a:xfrm>
          <a:off x="0" y="0"/>
          <a:ext cx="0" cy="0"/>
          <a:chOff x="0" y="0"/>
          <a:chExt cx="0" cy="0"/>
        </a:xfrm>
      </p:grpSpPr>
      <p:pic>
        <p:nvPicPr>
          <p:cNvPr id="85" name="Google Shape;85;p13"/>
          <p:cNvPicPr preferRelativeResize="0"/>
          <p:nvPr/>
        </p:nvPicPr>
        <p:blipFill rotWithShape="1">
          <a:blip r:embed="rId2">
            <a:alphaModFix/>
            <a:extLst>
              <a:ext uri="{28A0092B-C50C-407E-A947-70E740481C1C}">
                <a14:useLocalDpi xmlns:a14="http://schemas.microsoft.com/office/drawing/2010/main"/>
              </a:ext>
            </a:extLst>
          </a:blip>
          <a:srcRect/>
          <a:stretch/>
        </p:blipFill>
        <p:spPr>
          <a:xfrm flipH="1">
            <a:off x="-1" y="0"/>
            <a:ext cx="12192000" cy="6858000"/>
          </a:xfrm>
          <a:prstGeom prst="rect">
            <a:avLst/>
          </a:prstGeom>
          <a:noFill/>
          <a:ln>
            <a:noFill/>
          </a:ln>
        </p:spPr>
      </p:pic>
      <p:sp>
        <p:nvSpPr>
          <p:cNvPr id="86" name="Google Shape;86;p13"/>
          <p:cNvSpPr/>
          <p:nvPr/>
        </p:nvSpPr>
        <p:spPr>
          <a:xfrm>
            <a:off x="19050" y="3429000"/>
            <a:ext cx="12168067" cy="3428999"/>
          </a:xfrm>
          <a:prstGeom prst="rect">
            <a:avLst/>
          </a:prstGeom>
          <a:gradFill>
            <a:gsLst>
              <a:gs pos="0">
                <a:srgbClr val="000000">
                  <a:alpha val="0"/>
                </a:srgbClr>
              </a:gs>
              <a:gs pos="99000">
                <a:srgbClr val="000000">
                  <a:alpha val="49803"/>
                </a:srgbClr>
              </a:gs>
              <a:gs pos="100000">
                <a:srgbClr val="000000">
                  <a:alpha val="4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13"/>
          <p:cNvSpPr/>
          <p:nvPr/>
        </p:nvSpPr>
        <p:spPr>
          <a:xfrm>
            <a:off x="-1" y="0"/>
            <a:ext cx="5486401" cy="6858000"/>
          </a:xfrm>
          <a:prstGeom prst="rect">
            <a:avLst/>
          </a:prstGeom>
          <a:gradFill>
            <a:gsLst>
              <a:gs pos="0">
                <a:srgbClr val="F47B20">
                  <a:alpha val="0"/>
                </a:srgbClr>
              </a:gs>
              <a:gs pos="100000">
                <a:srgbClr val="FBB040">
                  <a:alpha val="4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Google Shape;88;p13"/>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89" name="Google Shape;89;p13"/>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sp>
        <p:nvSpPr>
          <p:cNvPr id="90" name="Google Shape;90;p13"/>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pic>
        <p:nvPicPr>
          <p:cNvPr id="91" name="Google Shape;91;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pic>
        <p:nvPicPr>
          <p:cNvPr id="92" name="Google Shape;92;p13"/>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Cover E">
  <p:cSld name="Cover E">
    <p:spTree>
      <p:nvGrpSpPr>
        <p:cNvPr id="1" name="Shape 93"/>
        <p:cNvGrpSpPr/>
        <p:nvPr/>
      </p:nvGrpSpPr>
      <p:grpSpPr>
        <a:xfrm>
          <a:off x="0" y="0"/>
          <a:ext cx="0" cy="0"/>
          <a:chOff x="0" y="0"/>
          <a:chExt cx="0" cy="0"/>
        </a:xfrm>
      </p:grpSpPr>
      <p:pic>
        <p:nvPicPr>
          <p:cNvPr id="94" name="Google Shape;94;p14"/>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4884" y="0"/>
            <a:ext cx="12187116" cy="6858000"/>
          </a:xfrm>
          <a:prstGeom prst="rect">
            <a:avLst/>
          </a:prstGeom>
          <a:noFill/>
          <a:ln>
            <a:noFill/>
          </a:ln>
        </p:spPr>
      </p:pic>
      <p:sp>
        <p:nvSpPr>
          <p:cNvPr id="95" name="Google Shape;95;p14"/>
          <p:cNvSpPr/>
          <p:nvPr/>
        </p:nvSpPr>
        <p:spPr>
          <a:xfrm>
            <a:off x="-1" y="0"/>
            <a:ext cx="8686799" cy="6858000"/>
          </a:xfrm>
          <a:prstGeom prst="rect">
            <a:avLst/>
          </a:prstGeom>
          <a:gradFill>
            <a:gsLst>
              <a:gs pos="0">
                <a:srgbClr val="575E10">
                  <a:alpha val="0"/>
                </a:srgbClr>
              </a:gs>
              <a:gs pos="100000">
                <a:srgbClr val="575E10">
                  <a:alpha val="64705"/>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14"/>
          <p:cNvSpPr/>
          <p:nvPr/>
        </p:nvSpPr>
        <p:spPr>
          <a:xfrm>
            <a:off x="19050" y="3429000"/>
            <a:ext cx="12168067" cy="3428999"/>
          </a:xfrm>
          <a:prstGeom prst="rect">
            <a:avLst/>
          </a:prstGeom>
          <a:gradFill>
            <a:gsLst>
              <a:gs pos="0">
                <a:srgbClr val="000000">
                  <a:alpha val="0"/>
                </a:srgbClr>
              </a:gs>
              <a:gs pos="99000">
                <a:srgbClr val="000000">
                  <a:alpha val="64705"/>
                </a:srgbClr>
              </a:gs>
              <a:gs pos="100000">
                <a:srgbClr val="000000">
                  <a:alpha val="64705"/>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7" name="Google Shape;97;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
        <p:nvSpPr>
          <p:cNvPr id="98" name="Google Shape;98;p14"/>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99" name="Google Shape;99;p14"/>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100" name="Google Shape;100;p14"/>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sp>
        <p:nvSpPr>
          <p:cNvPr id="101" name="Google Shape;101;p14"/>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Campus">
  <p:cSld name="Campus">
    <p:spTree>
      <p:nvGrpSpPr>
        <p:cNvPr id="1" name="Shape 102"/>
        <p:cNvGrpSpPr/>
        <p:nvPr/>
      </p:nvGrpSpPr>
      <p:grpSpPr>
        <a:xfrm>
          <a:off x="0" y="0"/>
          <a:ext cx="0" cy="0"/>
          <a:chOff x="0" y="0"/>
          <a:chExt cx="0" cy="0"/>
        </a:xfrm>
      </p:grpSpPr>
      <p:pic>
        <p:nvPicPr>
          <p:cNvPr id="103" name="Google Shape;103;p15" descr="A castle surrounded by trees&#10;&#10;Description automatically generated"/>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04" name="Google Shape;104;p15"/>
          <p:cNvSpPr/>
          <p:nvPr/>
        </p:nvSpPr>
        <p:spPr>
          <a:xfrm>
            <a:off x="0" y="0"/>
            <a:ext cx="8229600" cy="6858000"/>
          </a:xfrm>
          <a:prstGeom prst="rect">
            <a:avLst/>
          </a:prstGeom>
          <a:gradFill>
            <a:gsLst>
              <a:gs pos="0">
                <a:srgbClr val="000000">
                  <a:alpha val="0"/>
                </a:srgbClr>
              </a:gs>
              <a:gs pos="100000">
                <a:srgbClr val="000000">
                  <a:alpha val="4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15"/>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pic>
        <p:nvPicPr>
          <p:cNvPr id="106" name="Google Shape;106;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4792" y="6428170"/>
            <a:ext cx="1005840" cy="168812"/>
          </a:xfrm>
          <a:prstGeom prst="rect">
            <a:avLst/>
          </a:prstGeom>
          <a:noFill/>
          <a:ln>
            <a:noFill/>
          </a:ln>
        </p:spPr>
      </p:pic>
      <p:sp>
        <p:nvSpPr>
          <p:cNvPr id="107" name="Google Shape;107;p15"/>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108" name="Google Shape;108;p15"/>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109" name="Google Shape;109;p15"/>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Boy in City">
  <p:cSld name="Boy in City">
    <p:spTree>
      <p:nvGrpSpPr>
        <p:cNvPr id="1" name="Shape 110"/>
        <p:cNvGrpSpPr/>
        <p:nvPr/>
      </p:nvGrpSpPr>
      <p:grpSpPr>
        <a:xfrm>
          <a:off x="0" y="0"/>
          <a:ext cx="0" cy="0"/>
          <a:chOff x="0" y="0"/>
          <a:chExt cx="0" cy="0"/>
        </a:xfrm>
      </p:grpSpPr>
      <p:pic>
        <p:nvPicPr>
          <p:cNvPr id="111" name="Google Shape;111;p1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12" name="Google Shape;112;p16"/>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rgbClr val="000000"/>
                </a:solidFill>
                <a:latin typeface="Source Sans Pro"/>
                <a:ea typeface="Source Sans Pro"/>
                <a:cs typeface="Source Sans Pro"/>
                <a:sym typeface="Source Sans Pro"/>
              </a:rPr>
              <a:t>‹#›</a:t>
            </a:fld>
            <a:endParaRPr sz="1100">
              <a:solidFill>
                <a:srgbClr val="000000"/>
              </a:solidFill>
              <a:latin typeface="Source Sans Pro"/>
              <a:ea typeface="Source Sans Pro"/>
              <a:cs typeface="Source Sans Pro"/>
              <a:sym typeface="Source Sans Pro"/>
            </a:endParaRPr>
          </a:p>
        </p:txBody>
      </p:sp>
      <p:cxnSp>
        <p:nvCxnSpPr>
          <p:cNvPr id="113" name="Google Shape;113;p16"/>
          <p:cNvCxnSpPr/>
          <p:nvPr/>
        </p:nvCxnSpPr>
        <p:spPr>
          <a:xfrm>
            <a:off x="609600" y="6322070"/>
            <a:ext cx="8686800" cy="0"/>
          </a:xfrm>
          <a:prstGeom prst="straightConnector1">
            <a:avLst/>
          </a:prstGeom>
          <a:noFill/>
          <a:ln w="12700" cap="rnd" cmpd="sng">
            <a:solidFill>
              <a:srgbClr val="000000"/>
            </a:solidFill>
            <a:prstDash val="solid"/>
            <a:round/>
            <a:headEnd type="none" w="sm" len="sm"/>
            <a:tailEnd type="none" w="sm" len="sm"/>
          </a:ln>
        </p:spPr>
      </p:cxnSp>
      <p:pic>
        <p:nvPicPr>
          <p:cNvPr id="114" name="Google Shape;114;p16"/>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pic>
        <p:nvPicPr>
          <p:cNvPr id="115" name="Google Shape;115;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
        <p:nvSpPr>
          <p:cNvPr id="116" name="Google Shape;116;p16"/>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rgbClr val="000000"/>
                </a:solidFill>
                <a:latin typeface="Source Sans Pro"/>
                <a:ea typeface="Source Sans Pro"/>
                <a:cs typeface="Source Sans Pro"/>
                <a:sym typeface="Source Sans Pro"/>
              </a:rPr>
              <a:t>EdTrustWest.org | @EdTrustWest</a:t>
            </a:r>
            <a:endParaRPr sz="1400">
              <a:solidFill>
                <a:srgbClr val="000000"/>
              </a:solidFill>
              <a:latin typeface="Source Sans Pro"/>
              <a:ea typeface="Source Sans Pro"/>
              <a:cs typeface="Source Sans Pro"/>
              <a:sym typeface="Source Sans Pro"/>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Green Sidebar">
  <p:cSld name="Green Sidebar">
    <p:spTree>
      <p:nvGrpSpPr>
        <p:cNvPr id="1" name="Shape 117"/>
        <p:cNvGrpSpPr/>
        <p:nvPr/>
      </p:nvGrpSpPr>
      <p:grpSpPr>
        <a:xfrm>
          <a:off x="0" y="0"/>
          <a:ext cx="0" cy="0"/>
          <a:chOff x="0" y="0"/>
          <a:chExt cx="0" cy="0"/>
        </a:xfrm>
      </p:grpSpPr>
      <p:sp>
        <p:nvSpPr>
          <p:cNvPr id="118" name="Google Shape;118;p17"/>
          <p:cNvSpPr/>
          <p:nvPr/>
        </p:nvSpPr>
        <p:spPr>
          <a:xfrm>
            <a:off x="0" y="0"/>
            <a:ext cx="4267200" cy="6858000"/>
          </a:xfrm>
          <a:prstGeom prst="rect">
            <a:avLst/>
          </a:prstGeom>
          <a:gradFill>
            <a:gsLst>
              <a:gs pos="0">
                <a:schemeClr val="accent6"/>
              </a:gs>
              <a:gs pos="100000">
                <a:srgbClr val="5C8727"/>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17"/>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dk1"/>
                </a:solidFill>
                <a:latin typeface="Source Sans Pro"/>
                <a:ea typeface="Source Sans Pro"/>
                <a:cs typeface="Source Sans Pro"/>
                <a:sym typeface="Source Sans Pro"/>
              </a:rPr>
              <a:t>‹#›</a:t>
            </a:fld>
            <a:endParaRPr sz="1100">
              <a:solidFill>
                <a:schemeClr val="dk1"/>
              </a:solidFill>
              <a:latin typeface="Source Sans Pro"/>
              <a:ea typeface="Source Sans Pro"/>
              <a:cs typeface="Source Sans Pro"/>
              <a:sym typeface="Source Sans Pro"/>
            </a:endParaRPr>
          </a:p>
        </p:txBody>
      </p:sp>
      <p:cxnSp>
        <p:nvCxnSpPr>
          <p:cNvPr id="120" name="Google Shape;120;p17"/>
          <p:cNvCxnSpPr/>
          <p:nvPr/>
        </p:nvCxnSpPr>
        <p:spPr>
          <a:xfrm>
            <a:off x="4724400" y="6321563"/>
            <a:ext cx="4576763" cy="0"/>
          </a:xfrm>
          <a:prstGeom prst="straightConnector1">
            <a:avLst/>
          </a:prstGeom>
          <a:noFill/>
          <a:ln w="9525" cap="rnd" cmpd="sng">
            <a:solidFill>
              <a:schemeClr val="dk1"/>
            </a:solidFill>
            <a:prstDash val="solid"/>
            <a:round/>
            <a:headEnd type="none" w="sm" len="sm"/>
            <a:tailEnd type="none" w="sm" len="sm"/>
          </a:ln>
        </p:spPr>
      </p:cxnSp>
      <p:pic>
        <p:nvPicPr>
          <p:cNvPr id="121" name="Google Shape;121;p17"/>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639300" y="5824047"/>
            <a:ext cx="1943099" cy="685913"/>
          </a:xfrm>
          <a:prstGeom prst="rect">
            <a:avLst/>
          </a:prstGeom>
          <a:noFill/>
          <a:ln>
            <a:noFill/>
          </a:ln>
        </p:spPr>
      </p:pic>
      <p:sp>
        <p:nvSpPr>
          <p:cNvPr id="122" name="Google Shape;122;p17"/>
          <p:cNvSpPr txBox="1"/>
          <p:nvPr/>
        </p:nvSpPr>
        <p:spPr>
          <a:xfrm>
            <a:off x="47244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pic>
        <p:nvPicPr>
          <p:cNvPr id="123" name="Google Shape;123;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71278" y="6428170"/>
            <a:ext cx="1005840" cy="16881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oy in C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0133E-AA4E-7247-976E-9AF488B1CC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D38049C7-7C08-3F46-8DFE-B36E190E861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5" name="Straight Connector 24">
            <a:extLst>
              <a:ext uri="{FF2B5EF4-FFF2-40B4-BE49-F238E27FC236}">
                <a16:creationId xmlns:a16="http://schemas.microsoft.com/office/drawing/2014/main" id="{5DA34DFD-8262-0E4D-9CFB-DC3E65C8B658}"/>
              </a:ext>
            </a:extLst>
          </p:cNvPr>
          <p:cNvCxnSpPr>
            <a:cxnSpLocks/>
          </p:cNvCxnSpPr>
          <p:nvPr userDrawn="1"/>
        </p:nvCxnSpPr>
        <p:spPr>
          <a:xfrm>
            <a:off x="609600" y="6322070"/>
            <a:ext cx="8686800" cy="0"/>
          </a:xfrm>
          <a:prstGeom prst="line">
            <a:avLst/>
          </a:prstGeom>
          <a:ln w="12700" cap="rnd">
            <a:solidFill>
              <a:srgbClr val="000000"/>
            </a:solidFill>
            <a:roun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9C6D5A9-4F4B-E842-BCDD-7109D33876F2}"/>
              </a:ext>
            </a:extLst>
          </p:cNvPr>
          <p:cNvPicPr>
            <a:picLocks/>
          </p:cNvPicPr>
          <p:nvPr userDrawn="1"/>
        </p:nvPicPr>
        <p:blipFill>
          <a:blip r:embed="rId3">
            <a:biLevel thresh="75000"/>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9" name="TextBox 8">
            <a:extLst>
              <a:ext uri="{FF2B5EF4-FFF2-40B4-BE49-F238E27FC236}">
                <a16:creationId xmlns:a16="http://schemas.microsoft.com/office/drawing/2014/main" id="{9D145873-3C5C-E64E-B605-C9E047EAA00E}"/>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rgbClr val="000000"/>
                </a:solidFill>
                <a:latin typeface="Source Sans Pro" panose="020F0502020204030204" pitchFamily="34" charset="0"/>
                <a:cs typeface="Source Sans Pro" panose="020F0502020204030204" pitchFamily="34" charset="0"/>
              </a:rPr>
              <a:t>EdTrustWest.org</a:t>
            </a:r>
            <a:r>
              <a:rPr lang="en-US" sz="1400">
                <a:solidFill>
                  <a:srgbClr val="000000"/>
                </a:solidFill>
                <a:latin typeface="Source Sans Pro" panose="020F0502020204030204" pitchFamily="34" charset="0"/>
                <a:cs typeface="Source Sans Pro" panose="020F0502020204030204" pitchFamily="34" charset="0"/>
              </a:rPr>
              <a:t> | @</a:t>
            </a:r>
            <a:r>
              <a:rPr lang="en-US" sz="1400" err="1">
                <a:solidFill>
                  <a:srgbClr val="000000"/>
                </a:solidFill>
                <a:latin typeface="Source Sans Pro" panose="020F0502020204030204" pitchFamily="34" charset="0"/>
                <a:cs typeface="Source Sans Pro" panose="020F0502020204030204" pitchFamily="34" charset="0"/>
              </a:rPr>
              <a:t>EdTrustWest</a:t>
            </a:r>
            <a:endParaRPr lang="en-US" sz="1400">
              <a:solidFill>
                <a:srgbClr val="000000"/>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94759025-3B05-4CF0-AA4E-063BA954E4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292799812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Aqua Sidebar">
  <p:cSld name="Aqua Sidebar">
    <p:spTree>
      <p:nvGrpSpPr>
        <p:cNvPr id="1" name="Shape 124"/>
        <p:cNvGrpSpPr/>
        <p:nvPr/>
      </p:nvGrpSpPr>
      <p:grpSpPr>
        <a:xfrm>
          <a:off x="0" y="0"/>
          <a:ext cx="0" cy="0"/>
          <a:chOff x="0" y="0"/>
          <a:chExt cx="0" cy="0"/>
        </a:xfrm>
      </p:grpSpPr>
      <p:sp>
        <p:nvSpPr>
          <p:cNvPr id="125" name="Google Shape;125;p18"/>
          <p:cNvSpPr/>
          <p:nvPr/>
        </p:nvSpPr>
        <p:spPr>
          <a:xfrm>
            <a:off x="0" y="0"/>
            <a:ext cx="4267200" cy="6858000"/>
          </a:xfrm>
          <a:prstGeom prst="rect">
            <a:avLst/>
          </a:prstGeom>
          <a:gradFill>
            <a:gsLst>
              <a:gs pos="0">
                <a:schemeClr val="accent1"/>
              </a:gs>
              <a:gs pos="100000">
                <a:srgbClr val="3AAEB7"/>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18"/>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dk1"/>
                </a:solidFill>
                <a:latin typeface="Source Sans Pro"/>
                <a:ea typeface="Source Sans Pro"/>
                <a:cs typeface="Source Sans Pro"/>
                <a:sym typeface="Source Sans Pro"/>
              </a:rPr>
              <a:t>‹#›</a:t>
            </a:fld>
            <a:endParaRPr sz="1100">
              <a:solidFill>
                <a:schemeClr val="dk1"/>
              </a:solidFill>
              <a:latin typeface="Source Sans Pro"/>
              <a:ea typeface="Source Sans Pro"/>
              <a:cs typeface="Source Sans Pro"/>
              <a:sym typeface="Source Sans Pro"/>
            </a:endParaRPr>
          </a:p>
        </p:txBody>
      </p:sp>
      <p:cxnSp>
        <p:nvCxnSpPr>
          <p:cNvPr id="127" name="Google Shape;127;p18"/>
          <p:cNvCxnSpPr/>
          <p:nvPr/>
        </p:nvCxnSpPr>
        <p:spPr>
          <a:xfrm>
            <a:off x="4724400" y="6321563"/>
            <a:ext cx="4576763" cy="0"/>
          </a:xfrm>
          <a:prstGeom prst="straightConnector1">
            <a:avLst/>
          </a:prstGeom>
          <a:noFill/>
          <a:ln w="9525" cap="rnd" cmpd="sng">
            <a:solidFill>
              <a:schemeClr val="dk1"/>
            </a:solidFill>
            <a:prstDash val="solid"/>
            <a:round/>
            <a:headEnd type="none" w="sm" len="sm"/>
            <a:tailEnd type="none" w="sm" len="sm"/>
          </a:ln>
        </p:spPr>
      </p:cxnSp>
      <p:pic>
        <p:nvPicPr>
          <p:cNvPr id="128" name="Google Shape;128;p18"/>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639300" y="5824047"/>
            <a:ext cx="1943099" cy="685913"/>
          </a:xfrm>
          <a:prstGeom prst="rect">
            <a:avLst/>
          </a:prstGeom>
          <a:noFill/>
          <a:ln>
            <a:noFill/>
          </a:ln>
        </p:spPr>
      </p:pic>
      <p:sp>
        <p:nvSpPr>
          <p:cNvPr id="129" name="Google Shape;129;p18"/>
          <p:cNvSpPr txBox="1"/>
          <p:nvPr/>
        </p:nvSpPr>
        <p:spPr>
          <a:xfrm>
            <a:off x="47244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pic>
        <p:nvPicPr>
          <p:cNvPr id="130" name="Google Shape;130;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71278" y="6428170"/>
            <a:ext cx="1005840" cy="168812"/>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olid Green">
  <p:cSld name="Solid Green">
    <p:spTree>
      <p:nvGrpSpPr>
        <p:cNvPr id="1" name="Shape 131"/>
        <p:cNvGrpSpPr/>
        <p:nvPr/>
      </p:nvGrpSpPr>
      <p:grpSpPr>
        <a:xfrm>
          <a:off x="0" y="0"/>
          <a:ext cx="0" cy="0"/>
          <a:chOff x="0" y="0"/>
          <a:chExt cx="0" cy="0"/>
        </a:xfrm>
      </p:grpSpPr>
      <p:sp>
        <p:nvSpPr>
          <p:cNvPr id="132" name="Google Shape;132;p19"/>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133" name="Google Shape;133;p19"/>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134" name="Google Shape;134;p19"/>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639301" y="5824047"/>
            <a:ext cx="1943096" cy="685912"/>
          </a:xfrm>
          <a:prstGeom prst="rect">
            <a:avLst/>
          </a:prstGeom>
          <a:noFill/>
          <a:ln>
            <a:noFill/>
          </a:ln>
        </p:spPr>
      </p:pic>
      <p:sp>
        <p:nvSpPr>
          <p:cNvPr id="135" name="Google Shape;135;p19"/>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pic>
        <p:nvPicPr>
          <p:cNvPr id="136" name="Google Shape;136;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4792" y="6428170"/>
            <a:ext cx="1005840" cy="168812"/>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Solid Aqua">
  <p:cSld name="Solid Aqua">
    <p:spTree>
      <p:nvGrpSpPr>
        <p:cNvPr id="1" name="Shape 137"/>
        <p:cNvGrpSpPr/>
        <p:nvPr/>
      </p:nvGrpSpPr>
      <p:grpSpPr>
        <a:xfrm>
          <a:off x="0" y="0"/>
          <a:ext cx="0" cy="0"/>
          <a:chOff x="0" y="0"/>
          <a:chExt cx="0" cy="0"/>
        </a:xfrm>
      </p:grpSpPr>
      <p:sp>
        <p:nvSpPr>
          <p:cNvPr id="138" name="Google Shape;138;p20"/>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139" name="Google Shape;139;p20"/>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140" name="Google Shape;140;p20"/>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639301" y="5824047"/>
            <a:ext cx="1943096" cy="685912"/>
          </a:xfrm>
          <a:prstGeom prst="rect">
            <a:avLst/>
          </a:prstGeom>
          <a:noFill/>
          <a:ln>
            <a:noFill/>
          </a:ln>
        </p:spPr>
      </p:pic>
      <p:sp>
        <p:nvSpPr>
          <p:cNvPr id="141" name="Google Shape;141;p20"/>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pic>
        <p:nvPicPr>
          <p:cNvPr id="142" name="Google Shape;142;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4792" y="6428170"/>
            <a:ext cx="1005840" cy="16881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Orange Sidebar w/Student">
  <p:cSld name="Orange Sidebar w/Student">
    <p:spTree>
      <p:nvGrpSpPr>
        <p:cNvPr id="1" name="Shape 143"/>
        <p:cNvGrpSpPr/>
        <p:nvPr/>
      </p:nvGrpSpPr>
      <p:grpSpPr>
        <a:xfrm>
          <a:off x="0" y="0"/>
          <a:ext cx="0" cy="0"/>
          <a:chOff x="0" y="0"/>
          <a:chExt cx="0" cy="0"/>
        </a:xfrm>
      </p:grpSpPr>
      <p:pic>
        <p:nvPicPr>
          <p:cNvPr id="144" name="Google Shape;144;p21" descr="A young boy using a computer sitting on top of a table&#10;&#10;Description automatically generated"/>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4267201" y="0"/>
            <a:ext cx="7924800" cy="6858000"/>
          </a:xfrm>
          <a:prstGeom prst="rect">
            <a:avLst/>
          </a:prstGeom>
          <a:noFill/>
          <a:ln>
            <a:noFill/>
          </a:ln>
        </p:spPr>
      </p:pic>
      <p:sp>
        <p:nvSpPr>
          <p:cNvPr id="145" name="Google Shape;145;p21"/>
          <p:cNvSpPr/>
          <p:nvPr/>
        </p:nvSpPr>
        <p:spPr>
          <a:xfrm>
            <a:off x="1" y="0"/>
            <a:ext cx="4267200" cy="6858000"/>
          </a:xfrm>
          <a:prstGeom prst="rect">
            <a:avLst/>
          </a:prstGeom>
          <a:gradFill>
            <a:gsLst>
              <a:gs pos="0">
                <a:srgbClr val="FBB040"/>
              </a:gs>
              <a:gs pos="99000">
                <a:schemeClr val="accent4"/>
              </a:gs>
              <a:gs pos="100000">
                <a:schemeClr val="accent4"/>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6" name="Google Shape;146;p21"/>
          <p:cNvCxnSpPr/>
          <p:nvPr/>
        </p:nvCxnSpPr>
        <p:spPr>
          <a:xfrm>
            <a:off x="4724400" y="6321563"/>
            <a:ext cx="4576763" cy="0"/>
          </a:xfrm>
          <a:prstGeom prst="straightConnector1">
            <a:avLst/>
          </a:prstGeom>
          <a:noFill/>
          <a:ln w="12700" cap="rnd" cmpd="sng">
            <a:solidFill>
              <a:schemeClr val="accent5"/>
            </a:solidFill>
            <a:prstDash val="solid"/>
            <a:round/>
            <a:headEnd type="none" w="sm" len="sm"/>
            <a:tailEnd type="none" w="sm" len="sm"/>
          </a:ln>
        </p:spPr>
      </p:cxnSp>
      <p:sp>
        <p:nvSpPr>
          <p:cNvPr id="147" name="Google Shape;147;p21"/>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pic>
        <p:nvPicPr>
          <p:cNvPr id="148" name="Google Shape;148;p2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sp>
        <p:nvSpPr>
          <p:cNvPr id="149" name="Google Shape;149;p21"/>
          <p:cNvSpPr txBox="1"/>
          <p:nvPr/>
        </p:nvSpPr>
        <p:spPr>
          <a:xfrm>
            <a:off x="47244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pic>
        <p:nvPicPr>
          <p:cNvPr id="150" name="Google Shape;150;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69592" y="6428170"/>
            <a:ext cx="1005840" cy="168812"/>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Grad Photo">
  <p:cSld name="Grad Photo">
    <p:spTree>
      <p:nvGrpSpPr>
        <p:cNvPr id="1" name="Shape 151"/>
        <p:cNvGrpSpPr/>
        <p:nvPr/>
      </p:nvGrpSpPr>
      <p:grpSpPr>
        <a:xfrm>
          <a:off x="0" y="0"/>
          <a:ext cx="0" cy="0"/>
          <a:chOff x="0" y="0"/>
          <a:chExt cx="0" cy="0"/>
        </a:xfrm>
      </p:grpSpPr>
      <p:pic>
        <p:nvPicPr>
          <p:cNvPr id="152" name="Google Shape;152;p22" descr="A person looking at the camera&#10;&#10;Description automatically generated"/>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367972" y="0"/>
            <a:ext cx="10824028" cy="6858000"/>
          </a:xfrm>
          <a:prstGeom prst="rect">
            <a:avLst/>
          </a:prstGeom>
          <a:noFill/>
          <a:ln>
            <a:noFill/>
          </a:ln>
        </p:spPr>
      </p:pic>
      <p:sp>
        <p:nvSpPr>
          <p:cNvPr id="153" name="Google Shape;153;p22"/>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154" name="Google Shape;154;p22"/>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155" name="Google Shape;155;p22"/>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9639300" y="5824047"/>
            <a:ext cx="1943099" cy="685914"/>
          </a:xfrm>
          <a:prstGeom prst="rect">
            <a:avLst/>
          </a:prstGeom>
          <a:noFill/>
          <a:ln>
            <a:noFill/>
          </a:ln>
        </p:spPr>
      </p:pic>
      <p:pic>
        <p:nvPicPr>
          <p:cNvPr id="156" name="Google Shape;156;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
        <p:nvSpPr>
          <p:cNvPr id="157" name="Google Shape;157;p22"/>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Application Backgorund">
  <p:cSld name="Application Backgorund">
    <p:spTree>
      <p:nvGrpSpPr>
        <p:cNvPr id="1" name="Shape 158"/>
        <p:cNvGrpSpPr/>
        <p:nvPr/>
      </p:nvGrpSpPr>
      <p:grpSpPr>
        <a:xfrm>
          <a:off x="0" y="0"/>
          <a:ext cx="0" cy="0"/>
          <a:chOff x="0" y="0"/>
          <a:chExt cx="0" cy="0"/>
        </a:xfrm>
      </p:grpSpPr>
      <p:pic>
        <p:nvPicPr>
          <p:cNvPr id="159" name="Google Shape;159;p23"/>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60" name="Google Shape;160;p23"/>
          <p:cNvSpPr/>
          <p:nvPr/>
        </p:nvSpPr>
        <p:spPr>
          <a:xfrm>
            <a:off x="0" y="0"/>
            <a:ext cx="12192000" cy="6858000"/>
          </a:xfrm>
          <a:prstGeom prst="rect">
            <a:avLst/>
          </a:prstGeom>
          <a:solidFill>
            <a:schemeClr val="lt2">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23"/>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chemeClr val="lt1"/>
                </a:solidFill>
                <a:latin typeface="Source Sans Pro"/>
                <a:ea typeface="Source Sans Pro"/>
                <a:cs typeface="Source Sans Pro"/>
                <a:sym typeface="Source Sans Pro"/>
              </a:rPr>
              <a:t>‹#›</a:t>
            </a:fld>
            <a:endParaRPr sz="1100">
              <a:solidFill>
                <a:schemeClr val="lt1"/>
              </a:solidFill>
              <a:latin typeface="Source Sans Pro"/>
              <a:ea typeface="Source Sans Pro"/>
              <a:cs typeface="Source Sans Pro"/>
              <a:sym typeface="Source Sans Pro"/>
            </a:endParaRPr>
          </a:p>
        </p:txBody>
      </p:sp>
      <p:cxnSp>
        <p:nvCxnSpPr>
          <p:cNvPr id="162" name="Google Shape;162;p23"/>
          <p:cNvCxnSpPr/>
          <p:nvPr/>
        </p:nvCxnSpPr>
        <p:spPr>
          <a:xfrm>
            <a:off x="609600" y="6322070"/>
            <a:ext cx="8686800" cy="0"/>
          </a:xfrm>
          <a:prstGeom prst="straightConnector1">
            <a:avLst/>
          </a:prstGeom>
          <a:noFill/>
          <a:ln w="12700" cap="rnd" cmpd="sng">
            <a:solidFill>
              <a:schemeClr val="accent5"/>
            </a:solidFill>
            <a:prstDash val="solid"/>
            <a:round/>
            <a:headEnd type="none" w="sm" len="sm"/>
            <a:tailEnd type="none" w="sm" len="sm"/>
          </a:ln>
        </p:spPr>
      </p:cxnSp>
      <p:pic>
        <p:nvPicPr>
          <p:cNvPr id="163" name="Google Shape;163;p2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9639301" y="5824047"/>
            <a:ext cx="1943096" cy="685912"/>
          </a:xfrm>
          <a:prstGeom prst="rect">
            <a:avLst/>
          </a:prstGeom>
          <a:noFill/>
          <a:ln>
            <a:noFill/>
          </a:ln>
        </p:spPr>
      </p:pic>
      <p:sp>
        <p:nvSpPr>
          <p:cNvPr id="164" name="Google Shape;164;p23"/>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lt1"/>
                </a:solidFill>
                <a:latin typeface="Source Sans Pro"/>
                <a:ea typeface="Source Sans Pro"/>
                <a:cs typeface="Source Sans Pro"/>
                <a:sym typeface="Source Sans Pro"/>
              </a:rPr>
              <a:t>EdTrustWest.org | @EdTrustWest</a:t>
            </a:r>
            <a:endParaRPr sz="1400">
              <a:solidFill>
                <a:schemeClr val="lt1"/>
              </a:solidFill>
              <a:latin typeface="Source Sans Pro"/>
              <a:ea typeface="Source Sans Pro"/>
              <a:cs typeface="Source Sans Pro"/>
              <a:sym typeface="Source Sans Pro"/>
            </a:endParaRPr>
          </a:p>
        </p:txBody>
      </p:sp>
      <p:pic>
        <p:nvPicPr>
          <p:cNvPr id="165" name="Google Shape;165;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54792" y="6428170"/>
            <a:ext cx="1005840" cy="168812"/>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Dollar Background">
  <p:cSld name="Dollar Background">
    <p:spTree>
      <p:nvGrpSpPr>
        <p:cNvPr id="1" name="Shape 166"/>
        <p:cNvGrpSpPr/>
        <p:nvPr/>
      </p:nvGrpSpPr>
      <p:grpSpPr>
        <a:xfrm>
          <a:off x="0" y="0"/>
          <a:ext cx="0" cy="0"/>
          <a:chOff x="0" y="0"/>
          <a:chExt cx="0" cy="0"/>
        </a:xfrm>
      </p:grpSpPr>
      <p:pic>
        <p:nvPicPr>
          <p:cNvPr id="167" name="Google Shape;167;p24"/>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68" name="Google Shape;168;p24"/>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rgbClr val="000000"/>
                </a:solidFill>
                <a:latin typeface="Source Sans Pro"/>
                <a:ea typeface="Source Sans Pro"/>
                <a:cs typeface="Source Sans Pro"/>
                <a:sym typeface="Source Sans Pro"/>
              </a:rPr>
              <a:t>‹#›</a:t>
            </a:fld>
            <a:endParaRPr sz="1100">
              <a:solidFill>
                <a:srgbClr val="000000"/>
              </a:solidFill>
              <a:latin typeface="Source Sans Pro"/>
              <a:ea typeface="Source Sans Pro"/>
              <a:cs typeface="Source Sans Pro"/>
              <a:sym typeface="Source Sans Pro"/>
            </a:endParaRPr>
          </a:p>
        </p:txBody>
      </p:sp>
      <p:cxnSp>
        <p:nvCxnSpPr>
          <p:cNvPr id="169" name="Google Shape;169;p24"/>
          <p:cNvCxnSpPr/>
          <p:nvPr/>
        </p:nvCxnSpPr>
        <p:spPr>
          <a:xfrm>
            <a:off x="609600" y="6322070"/>
            <a:ext cx="8686800" cy="0"/>
          </a:xfrm>
          <a:prstGeom prst="straightConnector1">
            <a:avLst/>
          </a:prstGeom>
          <a:noFill/>
          <a:ln w="12700" cap="rnd" cmpd="sng">
            <a:solidFill>
              <a:schemeClr val="lt2"/>
            </a:solidFill>
            <a:prstDash val="solid"/>
            <a:round/>
            <a:headEnd type="none" w="sm" len="sm"/>
            <a:tailEnd type="none" w="sm" len="sm"/>
          </a:ln>
        </p:spPr>
      </p:cxnSp>
      <p:pic>
        <p:nvPicPr>
          <p:cNvPr id="170" name="Google Shape;170;p2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9639300" y="5824047"/>
            <a:ext cx="1943099" cy="685913"/>
          </a:xfrm>
          <a:prstGeom prst="rect">
            <a:avLst/>
          </a:prstGeom>
          <a:noFill/>
          <a:ln>
            <a:noFill/>
          </a:ln>
        </p:spPr>
      </p:pic>
      <p:sp>
        <p:nvSpPr>
          <p:cNvPr id="171" name="Google Shape;171;p24"/>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pic>
        <p:nvPicPr>
          <p:cNvPr id="172" name="Google Shape;172;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Grad Background">
  <p:cSld name="Grad Background">
    <p:spTree>
      <p:nvGrpSpPr>
        <p:cNvPr id="1" name="Shape 173"/>
        <p:cNvGrpSpPr/>
        <p:nvPr/>
      </p:nvGrpSpPr>
      <p:grpSpPr>
        <a:xfrm>
          <a:off x="0" y="0"/>
          <a:ext cx="0" cy="0"/>
          <a:chOff x="0" y="0"/>
          <a:chExt cx="0" cy="0"/>
        </a:xfrm>
      </p:grpSpPr>
      <p:pic>
        <p:nvPicPr>
          <p:cNvPr id="174" name="Google Shape;174;p25"/>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sp>
        <p:nvSpPr>
          <p:cNvPr id="175" name="Google Shape;175;p25"/>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rgbClr val="000000"/>
                </a:solidFill>
                <a:latin typeface="Source Sans Pro"/>
                <a:ea typeface="Source Sans Pro"/>
                <a:cs typeface="Source Sans Pro"/>
                <a:sym typeface="Source Sans Pro"/>
              </a:rPr>
              <a:t>‹#›</a:t>
            </a:fld>
            <a:endParaRPr sz="1100">
              <a:solidFill>
                <a:srgbClr val="000000"/>
              </a:solidFill>
              <a:latin typeface="Source Sans Pro"/>
              <a:ea typeface="Source Sans Pro"/>
              <a:cs typeface="Source Sans Pro"/>
              <a:sym typeface="Source Sans Pro"/>
            </a:endParaRPr>
          </a:p>
        </p:txBody>
      </p:sp>
      <p:cxnSp>
        <p:nvCxnSpPr>
          <p:cNvPr id="176" name="Google Shape;176;p25"/>
          <p:cNvCxnSpPr/>
          <p:nvPr/>
        </p:nvCxnSpPr>
        <p:spPr>
          <a:xfrm>
            <a:off x="609600" y="6322070"/>
            <a:ext cx="8686800" cy="0"/>
          </a:xfrm>
          <a:prstGeom prst="straightConnector1">
            <a:avLst/>
          </a:prstGeom>
          <a:noFill/>
          <a:ln w="12700" cap="rnd" cmpd="sng">
            <a:solidFill>
              <a:schemeClr val="lt2"/>
            </a:solidFill>
            <a:prstDash val="solid"/>
            <a:round/>
            <a:headEnd type="none" w="sm" len="sm"/>
            <a:tailEnd type="none" w="sm" len="sm"/>
          </a:ln>
        </p:spPr>
      </p:cxnSp>
      <p:pic>
        <p:nvPicPr>
          <p:cNvPr id="177" name="Google Shape;177;p2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9639300" y="5824047"/>
            <a:ext cx="1943099" cy="685913"/>
          </a:xfrm>
          <a:prstGeom prst="rect">
            <a:avLst/>
          </a:prstGeom>
          <a:noFill/>
          <a:ln>
            <a:noFill/>
          </a:ln>
        </p:spPr>
      </p:pic>
      <p:sp>
        <p:nvSpPr>
          <p:cNvPr id="178" name="Google Shape;178;p25"/>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pic>
        <p:nvPicPr>
          <p:cNvPr id="179" name="Google Shape;179;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Capitol Background">
  <p:cSld name="Capitol Background">
    <p:spTree>
      <p:nvGrpSpPr>
        <p:cNvPr id="1" name="Shape 180"/>
        <p:cNvGrpSpPr/>
        <p:nvPr/>
      </p:nvGrpSpPr>
      <p:grpSpPr>
        <a:xfrm>
          <a:off x="0" y="0"/>
          <a:ext cx="0" cy="0"/>
          <a:chOff x="0" y="0"/>
          <a:chExt cx="0" cy="0"/>
        </a:xfrm>
      </p:grpSpPr>
      <p:pic>
        <p:nvPicPr>
          <p:cNvPr id="181" name="Google Shape;181;p26"/>
          <p:cNvPicPr preferRelativeResize="0"/>
          <p:nvPr/>
        </p:nvPicPr>
        <p:blipFill rotWithShape="1">
          <a:blip r:embed="rId2">
            <a:alphaModFix/>
            <a:extLst>
              <a:ext uri="{28A0092B-C50C-407E-A947-70E740481C1C}">
                <a14:useLocalDpi xmlns:a14="http://schemas.microsoft.com/office/drawing/2010/main"/>
              </a:ext>
            </a:extLst>
          </a:blip>
          <a:srcRect/>
          <a:stretch/>
        </p:blipFill>
        <p:spPr>
          <a:xfrm flipH="1">
            <a:off x="0" y="-1"/>
            <a:ext cx="12192000" cy="6858001"/>
          </a:xfrm>
          <a:prstGeom prst="rect">
            <a:avLst/>
          </a:prstGeom>
          <a:noFill/>
          <a:ln>
            <a:noFill/>
          </a:ln>
        </p:spPr>
      </p:pic>
      <p:sp>
        <p:nvSpPr>
          <p:cNvPr id="182" name="Google Shape;182;p26"/>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rgbClr val="000000"/>
                </a:solidFill>
                <a:latin typeface="Source Sans Pro"/>
                <a:ea typeface="Source Sans Pro"/>
                <a:cs typeface="Source Sans Pro"/>
                <a:sym typeface="Source Sans Pro"/>
              </a:rPr>
              <a:t>‹#›</a:t>
            </a:fld>
            <a:endParaRPr sz="1100">
              <a:solidFill>
                <a:srgbClr val="000000"/>
              </a:solidFill>
              <a:latin typeface="Source Sans Pro"/>
              <a:ea typeface="Source Sans Pro"/>
              <a:cs typeface="Source Sans Pro"/>
              <a:sym typeface="Source Sans Pro"/>
            </a:endParaRPr>
          </a:p>
        </p:txBody>
      </p:sp>
      <p:cxnSp>
        <p:nvCxnSpPr>
          <p:cNvPr id="183" name="Google Shape;183;p26"/>
          <p:cNvCxnSpPr/>
          <p:nvPr/>
        </p:nvCxnSpPr>
        <p:spPr>
          <a:xfrm>
            <a:off x="609600" y="6322070"/>
            <a:ext cx="8686800" cy="0"/>
          </a:xfrm>
          <a:prstGeom prst="straightConnector1">
            <a:avLst/>
          </a:prstGeom>
          <a:noFill/>
          <a:ln w="12700" cap="rnd" cmpd="sng">
            <a:solidFill>
              <a:schemeClr val="lt2"/>
            </a:solidFill>
            <a:prstDash val="solid"/>
            <a:round/>
            <a:headEnd type="none" w="sm" len="sm"/>
            <a:tailEnd type="none" w="sm" len="sm"/>
          </a:ln>
        </p:spPr>
      </p:cxnSp>
      <p:pic>
        <p:nvPicPr>
          <p:cNvPr id="184" name="Google Shape;184;p26"/>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9639300" y="5824047"/>
            <a:ext cx="1943099" cy="685913"/>
          </a:xfrm>
          <a:prstGeom prst="rect">
            <a:avLst/>
          </a:prstGeom>
          <a:noFill/>
          <a:ln>
            <a:noFill/>
          </a:ln>
        </p:spPr>
      </p:pic>
      <p:sp>
        <p:nvSpPr>
          <p:cNvPr id="185" name="Google Shape;185;p26"/>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pic>
        <p:nvPicPr>
          <p:cNvPr id="186" name="Google Shape;186;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Application Background">
  <p:cSld name="Application Background">
    <p:spTree>
      <p:nvGrpSpPr>
        <p:cNvPr id="1" name="Shape 187"/>
        <p:cNvGrpSpPr/>
        <p:nvPr/>
      </p:nvGrpSpPr>
      <p:grpSpPr>
        <a:xfrm>
          <a:off x="0" y="0"/>
          <a:ext cx="0" cy="0"/>
          <a:chOff x="0" y="0"/>
          <a:chExt cx="0" cy="0"/>
        </a:xfrm>
      </p:grpSpPr>
      <p:pic>
        <p:nvPicPr>
          <p:cNvPr id="188" name="Google Shape;188;p27"/>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0" y="-1"/>
            <a:ext cx="12192000" cy="6858001"/>
          </a:xfrm>
          <a:prstGeom prst="rect">
            <a:avLst/>
          </a:prstGeom>
          <a:noFill/>
          <a:ln>
            <a:noFill/>
          </a:ln>
        </p:spPr>
      </p:pic>
      <p:sp>
        <p:nvSpPr>
          <p:cNvPr id="189" name="Google Shape;189;p27"/>
          <p:cNvSpPr txBox="1"/>
          <p:nvPr/>
        </p:nvSpPr>
        <p:spPr>
          <a:xfrm>
            <a:off x="11434924" y="342900"/>
            <a:ext cx="14747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1100">
                <a:solidFill>
                  <a:srgbClr val="000000"/>
                </a:solidFill>
                <a:latin typeface="Source Sans Pro"/>
                <a:ea typeface="Source Sans Pro"/>
                <a:cs typeface="Source Sans Pro"/>
                <a:sym typeface="Source Sans Pro"/>
              </a:rPr>
              <a:t>‹#›</a:t>
            </a:fld>
            <a:endParaRPr sz="1100">
              <a:solidFill>
                <a:srgbClr val="000000"/>
              </a:solidFill>
              <a:latin typeface="Source Sans Pro"/>
              <a:ea typeface="Source Sans Pro"/>
              <a:cs typeface="Source Sans Pro"/>
              <a:sym typeface="Source Sans Pro"/>
            </a:endParaRPr>
          </a:p>
        </p:txBody>
      </p:sp>
      <p:cxnSp>
        <p:nvCxnSpPr>
          <p:cNvPr id="190" name="Google Shape;190;p27"/>
          <p:cNvCxnSpPr/>
          <p:nvPr/>
        </p:nvCxnSpPr>
        <p:spPr>
          <a:xfrm>
            <a:off x="609600" y="6322070"/>
            <a:ext cx="8686800" cy="0"/>
          </a:xfrm>
          <a:prstGeom prst="straightConnector1">
            <a:avLst/>
          </a:prstGeom>
          <a:noFill/>
          <a:ln w="12700" cap="rnd" cmpd="sng">
            <a:solidFill>
              <a:schemeClr val="lt2"/>
            </a:solidFill>
            <a:prstDash val="solid"/>
            <a:round/>
            <a:headEnd type="none" w="sm" len="sm"/>
            <a:tailEnd type="none" w="sm" len="sm"/>
          </a:ln>
        </p:spPr>
      </p:cxnSp>
      <p:pic>
        <p:nvPicPr>
          <p:cNvPr id="191" name="Google Shape;191;p2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9639300" y="5824047"/>
            <a:ext cx="1943099" cy="685913"/>
          </a:xfrm>
          <a:prstGeom prst="rect">
            <a:avLst/>
          </a:prstGeom>
          <a:noFill/>
          <a:ln>
            <a:noFill/>
          </a:ln>
        </p:spPr>
      </p:pic>
      <p:sp>
        <p:nvSpPr>
          <p:cNvPr id="192" name="Google Shape;192;p27"/>
          <p:cNvSpPr txBox="1"/>
          <p:nvPr/>
        </p:nvSpPr>
        <p:spPr>
          <a:xfrm>
            <a:off x="609600" y="6321563"/>
            <a:ext cx="2646878" cy="307777"/>
          </a:xfrm>
          <a:prstGeom prst="rect">
            <a:avLst/>
          </a:prstGeom>
          <a:noFill/>
          <a:ln>
            <a:noFill/>
          </a:ln>
        </p:spPr>
        <p:txBody>
          <a:bodyPr spcFirstLastPara="1" wrap="square" lIns="0" tIns="91425" rIns="182875" bIns="0" anchor="t" anchorCtr="0">
            <a:spAutoFit/>
          </a:bodyPr>
          <a:lstStyle/>
          <a:p>
            <a:pPr marL="0" marR="0" lvl="0" indent="0" algn="l" rtl="0">
              <a:spcBef>
                <a:spcPts val="0"/>
              </a:spcBef>
              <a:spcAft>
                <a:spcPts val="0"/>
              </a:spcAft>
              <a:buNone/>
            </a:pPr>
            <a:r>
              <a:rPr lang="en-US" sz="1400">
                <a:solidFill>
                  <a:schemeClr val="dk1"/>
                </a:solidFill>
                <a:latin typeface="Source Sans Pro"/>
                <a:ea typeface="Source Sans Pro"/>
                <a:cs typeface="Source Sans Pro"/>
                <a:sym typeface="Source Sans Pro"/>
              </a:rPr>
              <a:t>EdTrustWest.org | @EdTrustWest</a:t>
            </a:r>
            <a:endParaRPr sz="1400">
              <a:solidFill>
                <a:schemeClr val="dk1"/>
              </a:solidFill>
              <a:latin typeface="Source Sans Pro"/>
              <a:ea typeface="Source Sans Pro"/>
              <a:cs typeface="Source Sans Pro"/>
              <a:sym typeface="Source Sans Pro"/>
            </a:endParaRPr>
          </a:p>
        </p:txBody>
      </p:sp>
      <p:pic>
        <p:nvPicPr>
          <p:cNvPr id="193" name="Google Shape;193;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56478" y="6428170"/>
            <a:ext cx="1005840" cy="16881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7" name="Picture 6">
            <a:extLst>
              <a:ext uri="{FF2B5EF4-FFF2-40B4-BE49-F238E27FC236}">
                <a16:creationId xmlns:a16="http://schemas.microsoft.com/office/drawing/2014/main" id="{3455DD33-918E-465D-9B01-E5A4A2D923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703709891"/>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3A51570-BDE3-AA4F-A0A0-774F2BE01189}"/>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pic>
        <p:nvPicPr>
          <p:cNvPr id="9" name="Picture 8">
            <a:extLst>
              <a:ext uri="{FF2B5EF4-FFF2-40B4-BE49-F238E27FC236}">
                <a16:creationId xmlns:a16="http://schemas.microsoft.com/office/drawing/2014/main" id="{E5AA21C6-EA76-0245-866E-C08FCDBC69F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
        <p:nvSpPr>
          <p:cNvPr id="11" name="TextBox 10">
            <a:extLst>
              <a:ext uri="{FF2B5EF4-FFF2-40B4-BE49-F238E27FC236}">
                <a16:creationId xmlns:a16="http://schemas.microsoft.com/office/drawing/2014/main" id="{032F38F3-8919-0B46-A926-C8DC10FAF20D}"/>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98E4211B-A2AC-4178-9930-5FA5F6E330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48193756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Green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rgbClr val="5C8727"/>
              </a:gs>
              <a:gs pos="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D077A0-7362-D546-9C39-53802336EB64}"/>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20" name="Straight Connector 19">
            <a:extLst>
              <a:ext uri="{FF2B5EF4-FFF2-40B4-BE49-F238E27FC236}">
                <a16:creationId xmlns:a16="http://schemas.microsoft.com/office/drawing/2014/main" id="{97386FCD-7C73-A541-9557-12803015D786}"/>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C37BB4A-BAEA-E94B-B90F-F2FE6F24FA05}"/>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8C5E1482-A8E7-8945-A140-F85CA419FE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pic>
        <p:nvPicPr>
          <p:cNvPr id="9" name="Picture 8">
            <a:extLst>
              <a:ext uri="{FF2B5EF4-FFF2-40B4-BE49-F238E27FC236}">
                <a16:creationId xmlns:a16="http://schemas.microsoft.com/office/drawing/2014/main" id="{6288D281-C8FC-4A39-91CB-1AF27CD0B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941397004"/>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Aqua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chemeClr val="accent1">
                  <a:lumMod val="75000"/>
                </a:schemeClr>
              </a:gs>
              <a:gs pos="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5AE043A4-D68A-9044-A33E-347D3FDD873A}"/>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EFE3A1D-DFFF-614A-A29D-ADE4030F84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61FF0AA3-C9B2-8B45-9B76-38FC00F001BA}"/>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A70DAF80-4168-3E45-8F46-1A81500E22D4}"/>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371278" y="6428170"/>
            <a:ext cx="1005840" cy="168812"/>
          </a:xfrm>
          <a:prstGeom prst="rect">
            <a:avLst/>
          </a:prstGeom>
        </p:spPr>
      </p:pic>
    </p:spTree>
    <p:extLst>
      <p:ext uri="{BB962C8B-B14F-4D97-AF65-F5344CB8AC3E}">
        <p14:creationId xmlns:p14="http://schemas.microsoft.com/office/powerpoint/2010/main" val="2108798132"/>
      </p:ext>
    </p:extLst>
  </p:cSld>
  <p:clrMapOvr>
    <a:masterClrMapping/>
  </p:clrMapOvr>
  <p:hf hdr="0" ftr="0" dt="0"/>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pic>
        <p:nvPicPr>
          <p:cNvPr id="16" name="Picture 15" descr="A person wearing a hat and smiling at the camera&#10;&#10;Description automatically generated">
            <a:extLst>
              <a:ext uri="{FF2B5EF4-FFF2-40B4-BE49-F238E27FC236}">
                <a16:creationId xmlns:a16="http://schemas.microsoft.com/office/drawing/2014/main" id="{F660190B-FF0F-DF46-9A26-23A4E9067E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D745FC1-92B8-4220-A008-497240F73C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82952038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D1325-792A-4440-8D2A-1B499D058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E6AB83-1D56-44FB-B18F-EF4476329E1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241320862"/>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9ED40-8B91-6B44-BD08-2279C556AE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36" name="Rectangle 35">
            <a:extLst>
              <a:ext uri="{FF2B5EF4-FFF2-40B4-BE49-F238E27FC236}">
                <a16:creationId xmlns:a16="http://schemas.microsoft.com/office/drawing/2014/main" id="{5BC6741F-BDB0-5C45-BFA4-AA08F5F9F1EA}"/>
              </a:ext>
            </a:extLst>
          </p:cNvPr>
          <p:cNvSpPr/>
          <p:nvPr userDrawn="1"/>
        </p:nvSpPr>
        <p:spPr>
          <a:xfrm>
            <a:off x="19050" y="3429000"/>
            <a:ext cx="12168066" cy="3428999"/>
          </a:xfrm>
          <a:prstGeom prst="rect">
            <a:avLst/>
          </a:prstGeom>
          <a:gradFill flip="none" rotWithShape="1">
            <a:gsLst>
              <a:gs pos="99000">
                <a:srgbClr val="000000">
                  <a:alpha val="50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a:extLst>
              <a:ext uri="{FF2B5EF4-FFF2-40B4-BE49-F238E27FC236}">
                <a16:creationId xmlns:a16="http://schemas.microsoft.com/office/drawing/2014/main" id="{BB0F2706-4F4E-864A-9E8F-6EE1B997A011}"/>
              </a:ext>
            </a:extLst>
          </p:cNvPr>
          <p:cNvSpPr/>
          <p:nvPr userDrawn="1"/>
        </p:nvSpPr>
        <p:spPr>
          <a:xfrm>
            <a:off x="-1" y="0"/>
            <a:ext cx="5486401" cy="6858000"/>
          </a:xfrm>
          <a:prstGeom prst="rect">
            <a:avLst/>
          </a:prstGeom>
          <a:gradFill flip="none" rotWithShape="1">
            <a:gsLst>
              <a:gs pos="100000">
                <a:srgbClr val="FBB040">
                  <a:alpha val="50000"/>
                </a:srgbClr>
              </a:gs>
              <a:gs pos="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31" name="Straight Connector 30">
            <a:extLst>
              <a:ext uri="{FF2B5EF4-FFF2-40B4-BE49-F238E27FC236}">
                <a16:creationId xmlns:a16="http://schemas.microsoft.com/office/drawing/2014/main" id="{EEF85151-FD99-044C-94C6-303E1F9532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D962DA6-4C15-D94D-878F-C27FE17D9EA9}"/>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35" name="Picture 34">
            <a:extLst>
              <a:ext uri="{FF2B5EF4-FFF2-40B4-BE49-F238E27FC236}">
                <a16:creationId xmlns:a16="http://schemas.microsoft.com/office/drawing/2014/main" id="{A12ADA19-10BC-3B4D-B102-68F6AF94F145}"/>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pic>
        <p:nvPicPr>
          <p:cNvPr id="10" name="Picture 9">
            <a:extLst>
              <a:ext uri="{FF2B5EF4-FFF2-40B4-BE49-F238E27FC236}">
                <a16:creationId xmlns:a16="http://schemas.microsoft.com/office/drawing/2014/main" id="{17D65DAE-50D1-48C4-89A0-55BD970590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17284075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FAB58-A5AC-4A46-BD6B-A3E08F75EA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D010120B-818F-42DB-A7A1-3BC6B42C8A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334254371"/>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ver 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17BC7-2542-7444-9CB4-A0485CE3D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84" y="0"/>
            <a:ext cx="12187116"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686799" cy="6858000"/>
          </a:xfrm>
          <a:prstGeom prst="rect">
            <a:avLst/>
          </a:prstGeom>
          <a:gradFill flip="none" rotWithShape="1">
            <a:gsLst>
              <a:gs pos="100000">
                <a:schemeClr val="accent6">
                  <a:lumMod val="50000"/>
                  <a:alpha val="65000"/>
                </a:schemeClr>
              </a:gs>
              <a:gs pos="0">
                <a:schemeClr val="accent6">
                  <a:lumMod val="5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FB2E13-87DF-AF4C-87A1-7F9828AE9752}"/>
              </a:ext>
            </a:extLst>
          </p:cNvPr>
          <p:cNvSpPr/>
          <p:nvPr userDrawn="1"/>
        </p:nvSpPr>
        <p:spPr>
          <a:xfrm>
            <a:off x="19050" y="3429000"/>
            <a:ext cx="12168066" cy="3428999"/>
          </a:xfrm>
          <a:prstGeom prst="rect">
            <a:avLst/>
          </a:prstGeom>
          <a:gradFill flip="none" rotWithShape="1">
            <a:gsLst>
              <a:gs pos="99000">
                <a:srgbClr val="000000">
                  <a:alpha val="65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813CFADD-7035-4549-BFAA-F00969AAAD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913221773"/>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Miss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1FB35-186D-BA41-BD93-77EAB1A169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93928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2D0B7251-0F3D-496F-8A04-54DDE670FB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12997155"/>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ampus">
    <p:spTree>
      <p:nvGrpSpPr>
        <p:cNvPr id="1" name=""/>
        <p:cNvGrpSpPr/>
        <p:nvPr/>
      </p:nvGrpSpPr>
      <p:grpSpPr>
        <a:xfrm>
          <a:off x="0" y="0"/>
          <a:ext cx="0" cy="0"/>
          <a:chOff x="0" y="0"/>
          <a:chExt cx="0" cy="0"/>
        </a:xfrm>
      </p:grpSpPr>
      <p:pic>
        <p:nvPicPr>
          <p:cNvPr id="4" name="Picture 3" descr="A castle surrounded by trees&#10;&#10;Description automatically generated">
            <a:extLst>
              <a:ext uri="{FF2B5EF4-FFF2-40B4-BE49-F238E27FC236}">
                <a16:creationId xmlns:a16="http://schemas.microsoft.com/office/drawing/2014/main" id="{16B1C489-6C6A-604F-A8FF-8962C54024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2FC4BBF-BD7F-554D-BF2D-9E0165F6689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100179-EF0D-EF42-9B4C-58E60967694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9A568C05-4E06-C440-9D82-E085E359920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3254792" y="6428170"/>
            <a:ext cx="1005840" cy="168812"/>
          </a:xfrm>
          <a:prstGeom prst="rect">
            <a:avLst/>
          </a:prstGeom>
        </p:spPr>
      </p:pic>
      <p:sp>
        <p:nvSpPr>
          <p:cNvPr id="7" name="TextBox 6">
            <a:extLst>
              <a:ext uri="{FF2B5EF4-FFF2-40B4-BE49-F238E27FC236}">
                <a16:creationId xmlns:a16="http://schemas.microsoft.com/office/drawing/2014/main" id="{7773C18D-ECB5-5343-A38E-7337B23DE88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F1A36E5E-485F-7342-8330-1403520725E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B28DF9F-06DE-4395-A9D0-78538AD26F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50145770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theme" Target="../theme/theme2.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63" Type="http://schemas.openxmlformats.org/officeDocument/2006/relationships/slideLayout" Target="../slideLayouts/slideLayout15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image" Target="../media/image1.png"/><Relationship Id="rId5" Type="http://schemas.openxmlformats.org/officeDocument/2006/relationships/slideLayout" Target="../slideLayouts/slideLayout97.xml"/><Relationship Id="rId61" Type="http://schemas.openxmlformats.org/officeDocument/2006/relationships/slideLayout" Target="../slideLayouts/slideLayout153.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theme" Target="../theme/theme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87684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44" r:id="rId4"/>
    <p:sldLayoutId id="2147483749" r:id="rId5"/>
    <p:sldLayoutId id="2147483745" r:id="rId6"/>
    <p:sldLayoutId id="2147483752" r:id="rId7"/>
    <p:sldLayoutId id="2147483753" r:id="rId8"/>
    <p:sldLayoutId id="2147483747" r:id="rId9"/>
    <p:sldLayoutId id="2147483746" r:id="rId10"/>
    <p:sldLayoutId id="2147483754" r:id="rId11"/>
    <p:sldLayoutId id="2147483695" r:id="rId12"/>
    <p:sldLayoutId id="2147483729"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30" r:id="rId25"/>
    <p:sldLayoutId id="2147483709" r:id="rId26"/>
    <p:sldLayoutId id="2147483724" r:id="rId27"/>
    <p:sldLayoutId id="2147483735" r:id="rId28"/>
    <p:sldLayoutId id="2147483738" r:id="rId29"/>
    <p:sldLayoutId id="2147483675" r:id="rId30"/>
    <p:sldLayoutId id="2147483737" r:id="rId31"/>
    <p:sldLayoutId id="2147483736" r:id="rId32"/>
    <p:sldLayoutId id="2147483732" r:id="rId33"/>
    <p:sldLayoutId id="2147483734" r:id="rId34"/>
    <p:sldLayoutId id="2147483723" r:id="rId35"/>
    <p:sldLayoutId id="2147483741" r:id="rId36"/>
    <p:sldLayoutId id="2147483719" r:id="rId37"/>
    <p:sldLayoutId id="2147483725" r:id="rId38"/>
    <p:sldLayoutId id="2147483712" r:id="rId39"/>
    <p:sldLayoutId id="2147483756" r:id="rId40"/>
    <p:sldLayoutId id="2147483710" r:id="rId41"/>
    <p:sldLayoutId id="2147483720" r:id="rId42"/>
    <p:sldLayoutId id="2147483679" r:id="rId43"/>
    <p:sldLayoutId id="2147483678" r:id="rId44"/>
    <p:sldLayoutId id="2147483726" r:id="rId45"/>
    <p:sldLayoutId id="2147483718" r:id="rId46"/>
    <p:sldLayoutId id="2147483676" r:id="rId47"/>
    <p:sldLayoutId id="2147483733" r:id="rId48"/>
    <p:sldLayoutId id="2147483727" r:id="rId49"/>
    <p:sldLayoutId id="2147483722" r:id="rId50"/>
    <p:sldLayoutId id="2147483721" r:id="rId51"/>
    <p:sldLayoutId id="2147483728" r:id="rId52"/>
    <p:sldLayoutId id="2147483713" r:id="rId53"/>
    <p:sldLayoutId id="2147483731" r:id="rId54"/>
    <p:sldLayoutId id="2147483782" r:id="rId55"/>
    <p:sldLayoutId id="2147483757" r:id="rId56"/>
    <p:sldLayoutId id="2147483786" r:id="rId57"/>
    <p:sldLayoutId id="2147483717" r:id="rId58"/>
    <p:sldLayoutId id="2147483755" r:id="rId59"/>
    <p:sldLayoutId id="2147483785" r:id="rId60"/>
    <p:sldLayoutId id="2147483797" r:id="rId61"/>
    <p:sldLayoutId id="2147483740" r:id="rId62"/>
    <p:sldLayoutId id="2147483739" r:id="rId63"/>
    <p:sldLayoutId id="2147483748" r:id="rId6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000000"/>
          </p15:clr>
        </p15:guide>
        <p15:guide id="2" orient="horz" pos="4104" userDrawn="1">
          <p15:clr>
            <a:srgbClr val="000000"/>
          </p15:clr>
        </p15:guide>
        <p15:guide id="3" orient="horz" pos="216" userDrawn="1">
          <p15:clr>
            <a:srgbClr val="000000"/>
          </p15:clr>
        </p15:guide>
        <p15:guide id="4" pos="7296" userDrawn="1">
          <p15:clr>
            <a:srgbClr val="000000"/>
          </p15:clr>
        </p15:guide>
        <p15:guide id="5" pos="768" userDrawn="1">
          <p15:clr>
            <a:srgbClr val="FBAE40"/>
          </p15:clr>
        </p15:guide>
        <p15:guide id="6" orient="horz" pos="432" userDrawn="1">
          <p15:clr>
            <a:srgbClr val="FBAE40"/>
          </p15:clr>
        </p15:guide>
        <p15:guide id="7" pos="6912" userDrawn="1">
          <p15:clr>
            <a:srgbClr val="FBAE40"/>
          </p15:clr>
        </p15:guide>
        <p15:guide id="8" orient="horz" pos="3888" userDrawn="1">
          <p15:clr>
            <a:srgbClr val="FBAE40"/>
          </p15:clr>
        </p15:guide>
        <p15:guide id="10" pos="2688" userDrawn="1">
          <p15:clr>
            <a:srgbClr val="FDE53C"/>
          </p15:clr>
        </p15:guide>
        <p15:guide id="11" pos="4992" userDrawn="1">
          <p15:clr>
            <a:srgbClr val="FDE53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0" cstate="screen">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783" r:id="rId2"/>
    <p:sldLayoutId id="2147483795" r:id="rId3"/>
    <p:sldLayoutId id="2147483794" r:id="rId4"/>
    <p:sldLayoutId id="2147483781" r:id="rId5"/>
    <p:sldLayoutId id="2147483773" r:id="rId6"/>
    <p:sldLayoutId id="2147483784" r:id="rId7"/>
    <p:sldLayoutId id="2147483656" r:id="rId8"/>
    <p:sldLayoutId id="2147483657" r:id="rId9"/>
    <p:sldLayoutId id="2147483789" r:id="rId10"/>
    <p:sldLayoutId id="2147483793" r:id="rId11"/>
    <p:sldLayoutId id="2147483796" r:id="rId12"/>
    <p:sldLayoutId id="2147483661" r:id="rId13"/>
    <p:sldLayoutId id="2147483662" r:id="rId14"/>
    <p:sldLayoutId id="2147483759" r:id="rId15"/>
    <p:sldLayoutId id="2147483664" r:id="rId16"/>
    <p:sldLayoutId id="2147483771" r:id="rId17"/>
    <p:sldLayoutId id="2147483798" r:id="rId18"/>
    <p:sldLayoutId id="2147483779" r:id="rId19"/>
    <p:sldLayoutId id="2147483792" r:id="rId20"/>
    <p:sldLayoutId id="2147483780" r:id="rId21"/>
    <p:sldLayoutId id="2147483774" r:id="rId22"/>
    <p:sldLayoutId id="2147483778" r:id="rId23"/>
    <p:sldLayoutId id="2147483777" r:id="rId24"/>
    <p:sldLayoutId id="2147483775" r:id="rId25"/>
    <p:sldLayoutId id="2147483799" r:id="rId26"/>
    <p:sldLayoutId id="2147483800" r:id="rId27"/>
    <p:sldLayoutId id="21474838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
          <p15:clr>
            <a:srgbClr val="000000"/>
          </p15:clr>
        </p15:guide>
        <p15:guide id="2" orient="horz" pos="4104">
          <p15:clr>
            <a:srgbClr val="000000"/>
          </p15:clr>
        </p15:guide>
        <p15:guide id="3" orient="horz" pos="216">
          <p15:clr>
            <a:srgbClr val="000000"/>
          </p15:clr>
        </p15:guide>
        <p15:guide id="4" pos="7296">
          <p15:clr>
            <a:srgbClr val="000000"/>
          </p15:clr>
        </p15:guide>
        <p15:guide id="5" pos="768">
          <p15:clr>
            <a:srgbClr val="FBAE40"/>
          </p15:clr>
        </p15:guide>
        <p15:guide id="6" orient="horz" pos="432">
          <p15:clr>
            <a:srgbClr val="FBAE40"/>
          </p15:clr>
        </p15:guide>
        <p15:guide id="7" pos="6912">
          <p15:clr>
            <a:srgbClr val="FBAE40"/>
          </p15:clr>
        </p15:guide>
        <p15:guide id="8" orient="horz" pos="3888">
          <p15:clr>
            <a:srgbClr val="FBAE40"/>
          </p15:clr>
        </p15:guide>
        <p15:guide id="9" pos="2688">
          <p15:clr>
            <a:srgbClr val="FDE53C"/>
          </p15:clr>
        </p15:guide>
        <p15:guide id="10" pos="4992">
          <p15:clr>
            <a:srgbClr val="FDE53C"/>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8768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758" r:id="rId12"/>
    <p:sldLayoutId id="2147483663"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665" r:id="rId25"/>
    <p:sldLayoutId id="2147483772" r:id="rId26"/>
    <p:sldLayoutId id="2147483654" r:id="rId27"/>
    <p:sldLayoutId id="2147483670" r:id="rId28"/>
    <p:sldLayoutId id="2147483673" r:id="rId29"/>
    <p:sldLayoutId id="2147483776" r:id="rId30"/>
    <p:sldLayoutId id="2147483672" r:id="rId31"/>
    <p:sldLayoutId id="2147483671" r:id="rId32"/>
    <p:sldLayoutId id="2147483667" r:id="rId33"/>
    <p:sldLayoutId id="2147483669" r:id="rId34"/>
    <p:sldLayoutId id="2147483653" r:id="rId35"/>
    <p:sldLayoutId id="2147483677" r:id="rId36"/>
    <p:sldLayoutId id="2147483649" r:id="rId37"/>
    <p:sldLayoutId id="2147483655" r:id="rId38"/>
    <p:sldLayoutId id="2147483870" r:id="rId39"/>
    <p:sldLayoutId id="2147483803" r:id="rId40"/>
    <p:sldLayoutId id="2147483867" r:id="rId41"/>
    <p:sldLayoutId id="2147483650" r:id="rId42"/>
    <p:sldLayoutId id="2147483787" r:id="rId43"/>
    <p:sldLayoutId id="2147483788" r:id="rId44"/>
    <p:sldLayoutId id="2147483658" r:id="rId45"/>
    <p:sldLayoutId id="2147483674" r:id="rId46"/>
    <p:sldLayoutId id="2147483791" r:id="rId47"/>
    <p:sldLayoutId id="2147483668" r:id="rId48"/>
    <p:sldLayoutId id="2147483659" r:id="rId49"/>
    <p:sldLayoutId id="2147483652" r:id="rId50"/>
    <p:sldLayoutId id="2147483651" r:id="rId51"/>
    <p:sldLayoutId id="2147483660" r:id="rId52"/>
    <p:sldLayoutId id="2147483871" r:id="rId53"/>
    <p:sldLayoutId id="2147483666" r:id="rId54"/>
    <p:sldLayoutId id="2147483866" r:id="rId55"/>
    <p:sldLayoutId id="2147483804" r:id="rId56"/>
    <p:sldLayoutId id="2147483680" r:id="rId57"/>
    <p:sldLayoutId id="2147483868" r:id="rId58"/>
    <p:sldLayoutId id="2147483681" r:id="rId59"/>
    <p:sldLayoutId id="2147483682" r:id="rId60"/>
    <p:sldLayoutId id="2147483683" r:id="rId61"/>
    <p:sldLayoutId id="2147483864" r:id="rId62"/>
    <p:sldLayoutId id="2147483862" r:id="rId63"/>
    <p:sldLayoutId id="2147483872" r:id="rId6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000000"/>
          </p15:clr>
        </p15:guide>
        <p15:guide id="2" orient="horz" pos="4104" userDrawn="1">
          <p15:clr>
            <a:srgbClr val="000000"/>
          </p15:clr>
        </p15:guide>
        <p15:guide id="3" orient="horz" pos="216" userDrawn="1">
          <p15:clr>
            <a:srgbClr val="000000"/>
          </p15:clr>
        </p15:guide>
        <p15:guide id="4" pos="7296" userDrawn="1">
          <p15:clr>
            <a:srgbClr val="000000"/>
          </p15:clr>
        </p15:guide>
        <p15:guide id="5" pos="768" userDrawn="1">
          <p15:clr>
            <a:srgbClr val="FBAE40"/>
          </p15:clr>
        </p15:guide>
        <p15:guide id="6" orient="horz" pos="432" userDrawn="1">
          <p15:clr>
            <a:srgbClr val="FBAE40"/>
          </p15:clr>
        </p15:guide>
        <p15:guide id="7" pos="6912" userDrawn="1">
          <p15:clr>
            <a:srgbClr val="FBAE40"/>
          </p15:clr>
        </p15:guide>
        <p15:guide id="8" orient="horz" pos="3888" userDrawn="1">
          <p15:clr>
            <a:srgbClr val="FBAE40"/>
          </p15:clr>
        </p15:guide>
        <p15:guide id="10" pos="2688" userDrawn="1">
          <p15:clr>
            <a:srgbClr val="FDE53C"/>
          </p15:clr>
        </p15:guide>
        <p15:guide id="11" pos="4992" userDrawn="1">
          <p15:clr>
            <a:srgbClr val="FDE53C"/>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5575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000000"/>
          </p15:clr>
        </p15:guide>
        <p15:guide id="2" orient="horz" pos="4104">
          <p15:clr>
            <a:srgbClr val="000000"/>
          </p15:clr>
        </p15:guide>
        <p15:guide id="3" orient="horz" pos="216">
          <p15:clr>
            <a:srgbClr val="000000"/>
          </p15:clr>
        </p15:guide>
        <p15:guide id="4" pos="7296">
          <p15:clr>
            <a:srgbClr val="000000"/>
          </p15:clr>
        </p15:guide>
        <p15:guide id="5" pos="768">
          <p15:clr>
            <a:srgbClr val="FBAE40"/>
          </p15:clr>
        </p15:guide>
        <p15:guide id="6" orient="horz" pos="432">
          <p15:clr>
            <a:srgbClr val="FBAE40"/>
          </p15:clr>
        </p15:guide>
        <p15:guide id="7" pos="6912">
          <p15:clr>
            <a:srgbClr val="FBAE40"/>
          </p15:clr>
        </p15:guide>
        <p15:guide id="8" orient="horz" pos="3888">
          <p15:clr>
            <a:srgbClr val="FBAE40"/>
          </p15:clr>
        </p15:guide>
        <p15:guide id="10" pos="2688">
          <p15:clr>
            <a:srgbClr val="FDE53C"/>
          </p15:clr>
        </p15:guide>
        <p15:guide id="11" pos="4992">
          <p15:clr>
            <a:srgbClr val="FDE53C"/>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est.edtrust.org/resource/jumpstart-mapping-racial-equity-in-californias-community-college-dual-enrollment/"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est.edtrust.org/resource/jumpstart-mapping-racial-equity-in-californias-community-college-dual-enrollment/"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west.edtrust.org/wp-content/uploads/2017/11/EducationTrust_2022_DualEnrollment_Suppliment_BlackStudents.pdf"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est.edtrust.org/wp-content/uploads/2017/11/EducationTrust_2022_DualEnrollment_Suppliment_NativeAmericanStudents.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est.edtrust.org/wp-content/uploads/2017/11/EducationTrust_2022_DualEnrollment_Suppliment_LatinxStudents.pdf"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8.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02.xml"/><Relationship Id="rId5" Type="http://schemas.openxmlformats.org/officeDocument/2006/relationships/image" Target="../media/image38.jpe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www.cccco.edu/-/media/CCCCO-Website/Reports/cccco-ccap-051121-a11y.pdf?la=en&amp;hash=7AB0C16EA0A0F3A67206C2357F8B915AF304E135"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4B6C2-D467-C244-AF8C-E6E96A3234F2}"/>
              </a:ext>
            </a:extLst>
          </p:cNvPr>
          <p:cNvSpPr/>
          <p:nvPr/>
        </p:nvSpPr>
        <p:spPr>
          <a:xfrm>
            <a:off x="1637140" y="5219763"/>
            <a:ext cx="8917720" cy="553998"/>
          </a:xfrm>
          <a:prstGeom prst="rect">
            <a:avLst/>
          </a:prstGeom>
        </p:spPr>
        <p:txBody>
          <a:bodyPr wrap="square" lIns="0" tIns="0" rIns="27432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useo Sans 700" panose="02000000000000000000" pitchFamily="2" charset="77"/>
                <a:ea typeface="Source Sans Pro" panose="020B0503030403020204" pitchFamily="34" charset="0"/>
                <a:cs typeface="+mn-cs"/>
              </a:rPr>
              <a:t>Editable Dual Enrollment Advocacy Deck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useo Sans 500" panose="02000000000000000000" pitchFamily="2" charset="77"/>
                <a:ea typeface="Source Sans Pro" panose="020B0503030403020204" pitchFamily="34" charset="0"/>
                <a:cs typeface="+mn-cs"/>
              </a:rPr>
              <a:t>April 2023</a:t>
            </a:r>
          </a:p>
        </p:txBody>
      </p:sp>
    </p:spTree>
    <p:extLst>
      <p:ext uri="{BB962C8B-B14F-4D97-AF65-F5344CB8AC3E}">
        <p14:creationId xmlns:p14="http://schemas.microsoft.com/office/powerpoint/2010/main" val="895353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040BDD83-5FDF-C843-8B80-D4A6ACE76D39}"/>
              </a:ext>
            </a:extLst>
          </p:cNvPr>
          <p:cNvSpPr txBox="1">
            <a:spLocks/>
          </p:cNvSpPr>
          <p:nvPr/>
        </p:nvSpPr>
        <p:spPr>
          <a:xfrm>
            <a:off x="732186" y="93074"/>
            <a:ext cx="11139379" cy="1338828"/>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spc="0">
                <a:solidFill>
                  <a:srgbClr val="000000"/>
                </a:solidFill>
                <a:latin typeface="Museo Sans 700"/>
                <a:cs typeface="Calibri Light"/>
              </a:rPr>
              <a:t>Black, Latinx, and Native American students are too often locked out of dual enrollment</a:t>
            </a:r>
          </a:p>
        </p:txBody>
      </p:sp>
      <p:sp>
        <p:nvSpPr>
          <p:cNvPr id="9" name="Rectangle 8">
            <a:extLst>
              <a:ext uri="{FF2B5EF4-FFF2-40B4-BE49-F238E27FC236}">
                <a16:creationId xmlns:a16="http://schemas.microsoft.com/office/drawing/2014/main" id="{C66CC889-75FC-4AF5-B57A-56B68F1AE3AF}"/>
              </a:ext>
            </a:extLst>
          </p:cNvPr>
          <p:cNvSpPr/>
          <p:nvPr/>
        </p:nvSpPr>
        <p:spPr>
          <a:xfrm>
            <a:off x="11360728" y="282809"/>
            <a:ext cx="249382" cy="207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60;p10">
            <a:extLst>
              <a:ext uri="{FF2B5EF4-FFF2-40B4-BE49-F238E27FC236}">
                <a16:creationId xmlns:a16="http://schemas.microsoft.com/office/drawing/2014/main" id="{7C0ACA39-BC2A-4821-A75C-305BFD30376F}"/>
              </a:ext>
            </a:extLst>
          </p:cNvPr>
          <p:cNvSpPr txBox="1"/>
          <p:nvPr/>
        </p:nvSpPr>
        <p:spPr>
          <a:xfrm>
            <a:off x="602450" y="1446363"/>
            <a:ext cx="10750111" cy="4888302"/>
          </a:xfrm>
          <a:prstGeom prst="rect">
            <a:avLst/>
          </a:prstGeom>
          <a:solidFill>
            <a:schemeClr val="accent6"/>
          </a:solidFill>
          <a:ln>
            <a:solidFill>
              <a:schemeClr val="accent6">
                <a:lumMod val="50000"/>
              </a:schemeClr>
            </a:solidFill>
          </a:ln>
        </p:spPr>
        <p:txBody>
          <a:bodyPr spcFirstLastPara="1" wrap="square" lIns="121900" tIns="121900" rIns="121900" bIns="121900" anchor="t" anchorCtr="0">
            <a:noAutofit/>
          </a:bodyPr>
          <a:lstStyle/>
          <a:p>
            <a:endParaRPr sz="2400">
              <a:latin typeface="Barlow"/>
              <a:ea typeface="Barlow"/>
              <a:cs typeface="Barlow"/>
              <a:sym typeface="Barlow"/>
            </a:endParaRPr>
          </a:p>
        </p:txBody>
      </p:sp>
      <p:cxnSp>
        <p:nvCxnSpPr>
          <p:cNvPr id="7" name="Straight Connector 6">
            <a:extLst>
              <a:ext uri="{FF2B5EF4-FFF2-40B4-BE49-F238E27FC236}">
                <a16:creationId xmlns:a16="http://schemas.microsoft.com/office/drawing/2014/main" id="{33635322-7B5F-354B-A365-90F81698EDC6}"/>
              </a:ext>
            </a:extLst>
          </p:cNvPr>
          <p:cNvCxnSpPr>
            <a:cxnSpLocks/>
          </p:cNvCxnSpPr>
          <p:nvPr/>
        </p:nvCxnSpPr>
        <p:spPr>
          <a:xfrm>
            <a:off x="919090" y="1203003"/>
            <a:ext cx="9053888"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406535F-1F8E-4D58-A34C-9A52737848B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2" name="Picture 3" descr="Diagram&#10;&#10;Description automatically generated">
            <a:extLst>
              <a:ext uri="{FF2B5EF4-FFF2-40B4-BE49-F238E27FC236}">
                <a16:creationId xmlns:a16="http://schemas.microsoft.com/office/drawing/2014/main" id="{B0E3E468-AA9E-64B6-1795-1E3BDF4870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6550" y="1592459"/>
            <a:ext cx="10420064" cy="4605679"/>
          </a:xfrm>
          <a:prstGeom prst="rect">
            <a:avLst/>
          </a:prstGeom>
        </p:spPr>
      </p:pic>
    </p:spTree>
    <p:extLst>
      <p:ext uri="{BB962C8B-B14F-4D97-AF65-F5344CB8AC3E}">
        <p14:creationId xmlns:p14="http://schemas.microsoft.com/office/powerpoint/2010/main" val="2254220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55A2F2-66CD-4A02-B068-3BC647575349}"/>
              </a:ext>
            </a:extLst>
          </p:cNvPr>
          <p:cNvSpPr/>
          <p:nvPr/>
        </p:nvSpPr>
        <p:spPr>
          <a:xfrm>
            <a:off x="2985388" y="1554183"/>
            <a:ext cx="6221223" cy="4512388"/>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FFEE53-F73B-5A4D-9FC7-53B51E865C9E}"/>
              </a:ext>
            </a:extLst>
          </p:cNvPr>
          <p:cNvSpPr/>
          <p:nvPr/>
        </p:nvSpPr>
        <p:spPr>
          <a:xfrm>
            <a:off x="3042169" y="4532048"/>
            <a:ext cx="5912087" cy="1723549"/>
          </a:xfrm>
          <a:prstGeom prst="rect">
            <a:avLst/>
          </a:prstGeom>
        </p:spPr>
        <p:txBody>
          <a:bodyPr wrap="square" lIns="457200" tIns="0" rIns="0" bIns="457200" anchor="t">
            <a:spAutoFit/>
          </a:bodyPr>
          <a:lstStyle/>
          <a:p>
            <a:pPr>
              <a:spcBef>
                <a:spcPts val="1200"/>
              </a:spcBef>
            </a:pPr>
            <a:r>
              <a:rPr lang="en-US" b="1" spc="100">
                <a:solidFill>
                  <a:schemeClr val="accent4"/>
                </a:solidFill>
                <a:latin typeface="Museo Sans 700" panose="02000000000000000000" charset="0"/>
                <a:ea typeface="Source Sans Pro"/>
                <a:cs typeface="Segoe UI"/>
              </a:rPr>
              <a:t>GUIDE STAKEHOLDERS IN GOAL-ORIENTED PRACTICES AND POLICIES THAT PRIORITIZE EQUITY</a:t>
            </a:r>
            <a:endParaRPr lang="en-US" b="1" spc="100">
              <a:solidFill>
                <a:schemeClr val="accent4"/>
              </a:solidFill>
              <a:latin typeface="Museo Sans 700" panose="02000000000000000000" charset="0"/>
              <a:ea typeface="Source Sans Pro"/>
            </a:endParaRPr>
          </a:p>
          <a:p>
            <a:pPr>
              <a:spcBef>
                <a:spcPts val="1200"/>
              </a:spcBef>
            </a:pPr>
            <a:endParaRPr lang="en-US">
              <a:latin typeface="Source Sans Pro" panose="020B0503030403020204" pitchFamily="34" charset="0"/>
              <a:ea typeface="Source Sans Pro" panose="020B0503030403020204" pitchFamily="34" charset="0"/>
            </a:endParaRPr>
          </a:p>
        </p:txBody>
      </p:sp>
      <p:sp>
        <p:nvSpPr>
          <p:cNvPr id="39" name="Rectangle 38">
            <a:extLst>
              <a:ext uri="{FF2B5EF4-FFF2-40B4-BE49-F238E27FC236}">
                <a16:creationId xmlns:a16="http://schemas.microsoft.com/office/drawing/2014/main" id="{55E001C8-E952-C042-9DE7-54A69DE88546}"/>
              </a:ext>
            </a:extLst>
          </p:cNvPr>
          <p:cNvSpPr/>
          <p:nvPr/>
        </p:nvSpPr>
        <p:spPr>
          <a:xfrm>
            <a:off x="3042169" y="2546124"/>
            <a:ext cx="6018274" cy="2154436"/>
          </a:xfrm>
          <a:prstGeom prst="rect">
            <a:avLst/>
          </a:prstGeom>
        </p:spPr>
        <p:txBody>
          <a:bodyPr wrap="square" lIns="457200" tIns="457200" rIns="0" bIns="0" anchor="t">
            <a:spAutoFit/>
          </a:bodyPr>
          <a:lstStyle/>
          <a:p>
            <a:pPr>
              <a:spcBef>
                <a:spcPts val="1200"/>
              </a:spcBef>
            </a:pPr>
            <a:r>
              <a:rPr lang="en-US" b="1" spc="100" dirty="0">
                <a:solidFill>
                  <a:schemeClr val="accent4"/>
                </a:solidFill>
                <a:latin typeface="Museo Sans 700" panose="02000000000000000000" charset="0"/>
                <a:ea typeface="Source Sans Pro"/>
                <a:cs typeface="Segoe UI"/>
              </a:rPr>
              <a:t>ESTABLISH SHARED OBJECTIVES TO FOCUS ACTIONS, PRIORITIZE RESOUCES &amp; ALIGN STAKEHOLDER EFFORTS</a:t>
            </a:r>
            <a:endParaRPr lang="en-US" b="1" spc="100" dirty="0">
              <a:solidFill>
                <a:schemeClr val="accent4"/>
              </a:solidFill>
              <a:latin typeface="Museo Sans 700" panose="02000000000000000000" charset="0"/>
              <a:ea typeface="Source Sans Pro"/>
            </a:endParaRPr>
          </a:p>
          <a:p>
            <a:pPr>
              <a:spcBef>
                <a:spcPts val="1200"/>
              </a:spcBef>
            </a:pPr>
            <a:endParaRPr lang="en-US" dirty="0">
              <a:latin typeface="Source Sans Pro" panose="020B0503030403020204" pitchFamily="34" charset="0"/>
              <a:ea typeface="Source Sans Pro" panose="020B0503030403020204" pitchFamily="34" charset="0"/>
            </a:endParaRPr>
          </a:p>
          <a:p>
            <a:pPr>
              <a:spcBef>
                <a:spcPts val="1200"/>
              </a:spcBef>
            </a:pPr>
            <a:endParaRPr lang="en-US" dirty="0">
              <a:latin typeface="Source Sans Pro" panose="020B0503030403020204" pitchFamily="34" charset="0"/>
              <a:ea typeface="Source Sans Pro" panose="020B0503030403020204" pitchFamily="34" charset="0"/>
            </a:endParaRPr>
          </a:p>
        </p:txBody>
      </p:sp>
      <p:cxnSp>
        <p:nvCxnSpPr>
          <p:cNvPr id="42" name="Straight Connector 41">
            <a:extLst>
              <a:ext uri="{FF2B5EF4-FFF2-40B4-BE49-F238E27FC236}">
                <a16:creationId xmlns:a16="http://schemas.microsoft.com/office/drawing/2014/main" id="{7C1C9396-14C3-694B-B25A-64E4FB1F26CF}"/>
              </a:ext>
            </a:extLst>
          </p:cNvPr>
          <p:cNvCxnSpPr>
            <a:cxnSpLocks/>
          </p:cNvCxnSpPr>
          <p:nvPr/>
        </p:nvCxnSpPr>
        <p:spPr>
          <a:xfrm>
            <a:off x="3244328" y="4297954"/>
            <a:ext cx="5764139"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A44925E-5DCC-4E91-B47E-512B70C81F9B}"/>
              </a:ext>
            </a:extLst>
          </p:cNvPr>
          <p:cNvSpPr/>
          <p:nvPr/>
        </p:nvSpPr>
        <p:spPr>
          <a:xfrm>
            <a:off x="3042169" y="1945726"/>
            <a:ext cx="5893214" cy="1600438"/>
          </a:xfrm>
          <a:prstGeom prst="rect">
            <a:avLst/>
          </a:prstGeom>
        </p:spPr>
        <p:txBody>
          <a:bodyPr wrap="square" lIns="457200" tIns="0" rIns="0" bIns="457200" anchor="t">
            <a:spAutoFit/>
          </a:bodyPr>
          <a:lstStyle/>
          <a:p>
            <a:r>
              <a:rPr lang="en-US" b="1" spc="100" dirty="0">
                <a:solidFill>
                  <a:schemeClr val="accent4"/>
                </a:solidFill>
                <a:latin typeface="Museo Sans 700" panose="02000000000000000000" charset="0"/>
                <a:ea typeface="Source Sans Pro"/>
                <a:cs typeface="Segoe UI"/>
              </a:rPr>
              <a:t>IDENTIFY DISPARITIES TO ELIMINATE THEM </a:t>
            </a:r>
            <a:endParaRPr lang="en-US" b="1" spc="100" dirty="0">
              <a:solidFill>
                <a:schemeClr val="accent4"/>
              </a:solidFill>
              <a:latin typeface="Museo Sans 700" panose="02000000000000000000" charset="0"/>
              <a:ea typeface="Source Sans Pro"/>
              <a:cs typeface="Calibri"/>
            </a:endParaRPr>
          </a:p>
          <a:p>
            <a:pPr>
              <a:spcBef>
                <a:spcPts val="1200"/>
              </a:spcBef>
            </a:pPr>
            <a:endParaRPr lang="en-US" b="1" spc="100" dirty="0">
              <a:solidFill>
                <a:schemeClr val="accent4"/>
              </a:solidFill>
              <a:latin typeface="Source Sans Pro" panose="020B0503030403020204" pitchFamily="34" charset="0"/>
              <a:ea typeface="Source Sans Pro" panose="020B0503030403020204" pitchFamily="34" charset="0"/>
            </a:endParaRPr>
          </a:p>
          <a:p>
            <a:pPr>
              <a:spcBef>
                <a:spcPts val="1200"/>
              </a:spcBef>
            </a:pPr>
            <a:endParaRPr lang="en-US" dirty="0">
              <a:solidFill>
                <a:srgbClr val="687378"/>
              </a:solidFill>
              <a:latin typeface="Source Sans Pro" panose="020B0503030403020204" pitchFamily="34" charset="0"/>
              <a:ea typeface="Source Sans Pro" panose="020B0503030403020204" pitchFamily="34" charset="0"/>
            </a:endParaRPr>
          </a:p>
        </p:txBody>
      </p:sp>
      <p:cxnSp>
        <p:nvCxnSpPr>
          <p:cNvPr id="11" name="Straight Connector 10">
            <a:extLst>
              <a:ext uri="{FF2B5EF4-FFF2-40B4-BE49-F238E27FC236}">
                <a16:creationId xmlns:a16="http://schemas.microsoft.com/office/drawing/2014/main" id="{5F604846-EB59-4648-B9C5-F8F59BA5F605}"/>
              </a:ext>
            </a:extLst>
          </p:cNvPr>
          <p:cNvCxnSpPr>
            <a:cxnSpLocks/>
          </p:cNvCxnSpPr>
          <p:nvPr/>
        </p:nvCxnSpPr>
        <p:spPr>
          <a:xfrm flipV="1">
            <a:off x="3291742" y="2670814"/>
            <a:ext cx="5716725" cy="68"/>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4" name="Text Placeholder 19">
            <a:extLst>
              <a:ext uri="{FF2B5EF4-FFF2-40B4-BE49-F238E27FC236}">
                <a16:creationId xmlns:a16="http://schemas.microsoft.com/office/drawing/2014/main" id="{C6601C72-BBB5-4345-A50E-E77AA4DED1D1}"/>
              </a:ext>
            </a:extLst>
          </p:cNvPr>
          <p:cNvSpPr txBox="1">
            <a:spLocks/>
          </p:cNvSpPr>
          <p:nvPr/>
        </p:nvSpPr>
        <p:spPr>
          <a:xfrm>
            <a:off x="160692" y="106252"/>
            <a:ext cx="11413677" cy="954107"/>
          </a:xfrm>
          <a:prstGeom prst="rect">
            <a:avLst/>
          </a:prstGeom>
          <a:solidFill>
            <a:schemeClr val="bg1">
              <a:lumMod val="95000"/>
              <a:alpha val="45000"/>
            </a:schemeClr>
          </a:solidFill>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defTabSz="457200">
              <a:lnSpc>
                <a:spcPct val="100000"/>
              </a:lnSpc>
              <a:spcBef>
                <a:spcPts val="0"/>
              </a:spcBef>
              <a:defRPr/>
            </a:pPr>
            <a:r>
              <a:rPr lang="en-US" sz="4400" kern="1200" cap="none" spc="0">
                <a:solidFill>
                  <a:schemeClr val="accent4"/>
                </a:solidFill>
                <a:latin typeface="Museo Sans 700"/>
                <a:ea typeface="Source Sans Pro"/>
              </a:rPr>
              <a:t>Why is goal setting important?</a:t>
            </a:r>
            <a:endParaRPr lang="en-US">
              <a:solidFill>
                <a:schemeClr val="accent4"/>
              </a:solidFill>
            </a:endParaRPr>
          </a:p>
        </p:txBody>
      </p:sp>
    </p:spTree>
    <p:extLst>
      <p:ext uri="{BB962C8B-B14F-4D97-AF65-F5344CB8AC3E}">
        <p14:creationId xmlns:p14="http://schemas.microsoft.com/office/powerpoint/2010/main" val="2487796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51697F-565A-C658-F418-0BCB630B08E8}"/>
              </a:ext>
            </a:extLst>
          </p:cNvPr>
          <p:cNvSpPr/>
          <p:nvPr/>
        </p:nvSpPr>
        <p:spPr>
          <a:xfrm>
            <a:off x="836628" y="1941728"/>
            <a:ext cx="8622688" cy="2492990"/>
          </a:xfrm>
          <a:prstGeom prst="rect">
            <a:avLst/>
          </a:prstGeom>
          <a:effectLst/>
        </p:spPr>
        <p:txBody>
          <a:bodyPr wrap="square" lIns="457200" tIns="0" rIns="0" bIns="0" anchor="ctr">
            <a:spAutoFit/>
          </a:bodyPr>
          <a:lstStyle/>
          <a:p>
            <a:r>
              <a:rPr lang="en-US" sz="5400" b="1" dirty="0">
                <a:solidFill>
                  <a:schemeClr val="accent4"/>
                </a:solidFill>
                <a:latin typeface="Museo Slab 700"/>
                <a:ea typeface="Source Sans Pro"/>
              </a:rPr>
              <a:t>[Insert COMMUNITY COLLEGE DISTRICT NAME] Local Findings</a:t>
            </a:r>
            <a:endParaRPr lang="en-US" sz="5400" b="1" dirty="0">
              <a:solidFill>
                <a:schemeClr val="accent4"/>
              </a:solidFill>
              <a:latin typeface="Museo Slab 700" panose="02000000000000000000" pitchFamily="2" charset="77"/>
              <a:ea typeface="Source Sans Pro" panose="020B0503030403020204" pitchFamily="34" charset="0"/>
            </a:endParaRPr>
          </a:p>
        </p:txBody>
      </p:sp>
    </p:spTree>
    <p:extLst>
      <p:ext uri="{BB962C8B-B14F-4D97-AF65-F5344CB8AC3E}">
        <p14:creationId xmlns:p14="http://schemas.microsoft.com/office/powerpoint/2010/main" val="699453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306B7D4-1653-C344-AC15-63D58E2CC4F2}"/>
              </a:ext>
            </a:extLst>
          </p:cNvPr>
          <p:cNvCxnSpPr>
            <a:cxnSpLocks/>
          </p:cNvCxnSpPr>
          <p:nvPr/>
        </p:nvCxnSpPr>
        <p:spPr>
          <a:xfrm>
            <a:off x="7144233" y="1675119"/>
            <a:ext cx="0" cy="4645286"/>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E65090D-9F2F-43E0-BBAA-E4AB0EF22009}"/>
              </a:ext>
            </a:extLst>
          </p:cNvPr>
          <p:cNvSpPr/>
          <p:nvPr/>
        </p:nvSpPr>
        <p:spPr>
          <a:xfrm>
            <a:off x="7994511" y="3036410"/>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1</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8" name="Oval 7">
            <a:extLst>
              <a:ext uri="{FF2B5EF4-FFF2-40B4-BE49-F238E27FC236}">
                <a16:creationId xmlns:a16="http://schemas.microsoft.com/office/drawing/2014/main" id="{2E48415D-C252-4D77-98CD-C8C475EDE0F0}"/>
              </a:ext>
            </a:extLst>
          </p:cNvPr>
          <p:cNvSpPr/>
          <p:nvPr/>
        </p:nvSpPr>
        <p:spPr>
          <a:xfrm>
            <a:off x="7994511" y="3639313"/>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2</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0" name="Oval 9">
            <a:extLst>
              <a:ext uri="{FF2B5EF4-FFF2-40B4-BE49-F238E27FC236}">
                <a16:creationId xmlns:a16="http://schemas.microsoft.com/office/drawing/2014/main" id="{7C29A3E8-5B0F-407D-890E-DF4AFB2AB6F8}"/>
              </a:ext>
            </a:extLst>
          </p:cNvPr>
          <p:cNvSpPr/>
          <p:nvPr/>
        </p:nvSpPr>
        <p:spPr>
          <a:xfrm>
            <a:off x="7994511" y="4222125"/>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3</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2" name="Text Placeholder 19">
            <a:extLst>
              <a:ext uri="{FF2B5EF4-FFF2-40B4-BE49-F238E27FC236}">
                <a16:creationId xmlns:a16="http://schemas.microsoft.com/office/drawing/2014/main" id="{EEE0943A-8A8E-450E-98F6-D14741A53F5F}"/>
              </a:ext>
            </a:extLst>
          </p:cNvPr>
          <p:cNvSpPr txBox="1">
            <a:spLocks/>
          </p:cNvSpPr>
          <p:nvPr/>
        </p:nvSpPr>
        <p:spPr>
          <a:xfrm>
            <a:off x="8679982" y="2669339"/>
            <a:ext cx="2278918" cy="2693045"/>
          </a:xfrm>
          <a:prstGeom prst="rect">
            <a:avLst/>
          </a:prstGeom>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defTabSz="457200">
              <a:lnSpc>
                <a:spcPct val="150000"/>
              </a:lnSpc>
              <a:spcBef>
                <a:spcPts val="1200"/>
              </a:spcBef>
              <a:buClr>
                <a:srgbClr val="FFFFFF">
                  <a:lumMod val="75000"/>
                </a:srgbClr>
              </a:buClr>
            </a:pPr>
            <a:r>
              <a:rPr lang="en-US" sz="1800" b="0" kern="1200" cap="none" spc="0">
                <a:solidFill>
                  <a:schemeClr val="tx1"/>
                </a:solidFill>
                <a:latin typeface="Museo Slab 500"/>
                <a:ea typeface="Proxima Nova Light" charset="0"/>
                <a:cs typeface="Proxima Nova Light" charset="0"/>
              </a:rPr>
              <a:t>Participation Score</a:t>
            </a:r>
          </a:p>
          <a:p>
            <a:pPr marL="0" defTabSz="457200">
              <a:lnSpc>
                <a:spcPct val="150000"/>
              </a:lnSpc>
              <a:spcBef>
                <a:spcPts val="1200"/>
              </a:spcBef>
              <a:buClr>
                <a:srgbClr val="FFFFFF">
                  <a:lumMod val="75000"/>
                </a:srgbClr>
              </a:buClr>
            </a:pPr>
            <a:r>
              <a:rPr lang="en-US" sz="1800" b="0" kern="1200" cap="none" spc="0">
                <a:solidFill>
                  <a:schemeClr val="tx1"/>
                </a:solidFill>
                <a:latin typeface="Museo Slab 500"/>
                <a:ea typeface="Proxima Nova Light" charset="0"/>
                <a:cs typeface="Proxima Nova Light" charset="0"/>
              </a:rPr>
              <a:t>Equity Rating</a:t>
            </a:r>
          </a:p>
          <a:p>
            <a:pPr marL="0" defTabSz="457200">
              <a:lnSpc>
                <a:spcPct val="150000"/>
              </a:lnSpc>
              <a:spcBef>
                <a:spcPts val="1200"/>
              </a:spcBef>
              <a:buClr>
                <a:srgbClr val="FFFFFF">
                  <a:lumMod val="75000"/>
                </a:srgbClr>
              </a:buClr>
            </a:pPr>
            <a:r>
              <a:rPr lang="en-US" sz="1800" b="0" kern="1200" cap="none" spc="0">
                <a:solidFill>
                  <a:schemeClr val="tx1"/>
                </a:solidFill>
                <a:latin typeface="Museo Slab 500"/>
                <a:ea typeface="Proxima Nova Light" charset="0"/>
                <a:cs typeface="Proxima Nova Light" charset="0"/>
              </a:rPr>
              <a:t>Representation Goal</a:t>
            </a:r>
          </a:p>
          <a:p>
            <a:pPr marL="0" defTabSz="457200">
              <a:lnSpc>
                <a:spcPct val="100000"/>
              </a:lnSpc>
              <a:spcBef>
                <a:spcPts val="1200"/>
              </a:spcBef>
            </a:pPr>
            <a:endParaRPr lang="en-US" sz="1800" b="0" kern="1200" cap="none" spc="0">
              <a:solidFill>
                <a:srgbClr val="000000"/>
              </a:solidFill>
            </a:endParaRPr>
          </a:p>
          <a:p>
            <a:pPr marL="0" defTabSz="457200">
              <a:lnSpc>
                <a:spcPct val="100000"/>
              </a:lnSpc>
              <a:spcBef>
                <a:spcPts val="1200"/>
              </a:spcBef>
              <a:buClr>
                <a:srgbClr val="FFFFFF">
                  <a:lumMod val="75000"/>
                </a:srgbClr>
              </a:buClr>
            </a:pPr>
            <a:endParaRPr lang="en-US" sz="1800" b="0" kern="1200" cap="none" spc="0">
              <a:solidFill>
                <a:schemeClr val="tx1"/>
              </a:solidFill>
              <a:latin typeface="Source Sans Pro" panose="020B0503030403020204" pitchFamily="34" charset="0"/>
              <a:ea typeface="Proxima Nova Light" charset="0"/>
              <a:cs typeface="Proxima Nova Light" charset="0"/>
            </a:endParaRPr>
          </a:p>
        </p:txBody>
      </p:sp>
      <p:sp>
        <p:nvSpPr>
          <p:cNvPr id="4" name="Rectangle 3">
            <a:extLst>
              <a:ext uri="{FF2B5EF4-FFF2-40B4-BE49-F238E27FC236}">
                <a16:creationId xmlns:a16="http://schemas.microsoft.com/office/drawing/2014/main" id="{95F3C178-E88F-42EF-9E23-38A78FBDF5ED}"/>
              </a:ext>
            </a:extLst>
          </p:cNvPr>
          <p:cNvSpPr/>
          <p:nvPr/>
        </p:nvSpPr>
        <p:spPr>
          <a:xfrm>
            <a:off x="7692252" y="2233831"/>
            <a:ext cx="3691247" cy="492443"/>
          </a:xfrm>
          <a:prstGeom prst="rect">
            <a:avLst/>
          </a:prstGeom>
          <a:solidFill>
            <a:schemeClr val="bg2"/>
          </a:solidFill>
        </p:spPr>
        <p:txBody>
          <a:bodyPr wrap="square" lIns="0" tIns="0" rIns="457200" bIns="0" anchor="t">
            <a:spAutoFit/>
          </a:bodyPr>
          <a:lstStyle/>
          <a:p>
            <a:pPr algn="ctr"/>
            <a:r>
              <a:rPr lang="en-US" sz="3200" b="1" dirty="0">
                <a:solidFill>
                  <a:srgbClr val="000000"/>
                </a:solidFill>
                <a:latin typeface="Museo Sans 700"/>
                <a:ea typeface="Source Sans Pro"/>
              </a:rPr>
              <a:t>Map Elements</a:t>
            </a:r>
            <a:endParaRPr lang="en-US" sz="3200" b="1" dirty="0">
              <a:solidFill>
                <a:srgbClr val="000000"/>
              </a:solidFill>
              <a:latin typeface="Museo Sans 700" panose="02000000000000000000" pitchFamily="2" charset="77"/>
              <a:ea typeface="Source Sans Pro" panose="020B0503030403020204" pitchFamily="34" charset="0"/>
            </a:endParaRPr>
          </a:p>
        </p:txBody>
      </p:sp>
      <p:sp>
        <p:nvSpPr>
          <p:cNvPr id="11" name="Text Placeholder 19">
            <a:extLst>
              <a:ext uri="{FF2B5EF4-FFF2-40B4-BE49-F238E27FC236}">
                <a16:creationId xmlns:a16="http://schemas.microsoft.com/office/drawing/2014/main" id="{A33F0ADB-88E0-4BC8-B68D-9A01B7968AE4}"/>
              </a:ext>
            </a:extLst>
          </p:cNvPr>
          <p:cNvSpPr txBox="1">
            <a:spLocks/>
          </p:cNvSpPr>
          <p:nvPr/>
        </p:nvSpPr>
        <p:spPr>
          <a:xfrm>
            <a:off x="207435" y="180439"/>
            <a:ext cx="11403139" cy="1261884"/>
          </a:xfrm>
          <a:prstGeom prst="rect">
            <a:avLst/>
          </a:prstGeom>
          <a:solidFill>
            <a:schemeClr val="bg1">
              <a:lumMod val="50000"/>
              <a:alpha val="45000"/>
            </a:schemeClr>
          </a:solidFill>
          <a:ln>
            <a:solidFill>
              <a:schemeClr val="bg1">
                <a:lumMod val="75000"/>
              </a:schemeClr>
            </a:solidFill>
          </a:ln>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defTabSz="457200">
              <a:lnSpc>
                <a:spcPct val="100000"/>
              </a:lnSpc>
              <a:spcBef>
                <a:spcPts val="0"/>
              </a:spcBef>
              <a:defRPr/>
            </a:pPr>
            <a:r>
              <a:rPr lang="en-US" sz="3200" kern="1200" cap="none" spc="0">
                <a:solidFill>
                  <a:schemeClr val="tx1">
                    <a:lumMod val="50000"/>
                  </a:schemeClr>
                </a:solidFill>
                <a:latin typeface="Museo Sans 700"/>
                <a:ea typeface="Source Sans Pro"/>
                <a:cs typeface="Proxima Nova Light" charset="0"/>
              </a:rPr>
              <a:t>Jumpstart: Mapping</a:t>
            </a:r>
            <a:r>
              <a:rPr lang="en-US" sz="3200" kern="1200" cap="none" spc="0">
                <a:solidFill>
                  <a:schemeClr val="bg1"/>
                </a:solidFill>
                <a:latin typeface="Museo Sans 700"/>
                <a:ea typeface="Source Sans Pro"/>
                <a:cs typeface="Proxima Nova Light" charset="0"/>
              </a:rPr>
              <a:t> </a:t>
            </a:r>
            <a:r>
              <a:rPr lang="en-US" sz="3200" kern="1200" cap="none" spc="0">
                <a:solidFill>
                  <a:schemeClr val="tx1">
                    <a:lumMod val="50000"/>
                  </a:schemeClr>
                </a:solidFill>
                <a:latin typeface="Museo Sans 700"/>
                <a:ea typeface="Source Sans Pro"/>
                <a:cs typeface="Proxima Nova Light" charset="0"/>
              </a:rPr>
              <a:t>Racial Equity in CA’s CC Dual Enrollment </a:t>
            </a:r>
            <a:endParaRPr lang="en-US" sz="3200" kern="1200" cap="none" spc="0">
              <a:solidFill>
                <a:schemeClr val="tx1">
                  <a:lumMod val="50000"/>
                </a:schemeClr>
              </a:solidFill>
              <a:latin typeface="Museo Sans 700"/>
              <a:ea typeface="Source Sans Pro" panose="020B0503030403020204" pitchFamily="34" charset="0"/>
              <a:cs typeface="Proxima Nova Light" charset="0"/>
            </a:endParaRPr>
          </a:p>
        </p:txBody>
      </p:sp>
      <p:pic>
        <p:nvPicPr>
          <p:cNvPr id="3" name="Picture 5" descr="Text&#10;&#10;Description automatically generated">
            <a:extLst>
              <a:ext uri="{FF2B5EF4-FFF2-40B4-BE49-F238E27FC236}">
                <a16:creationId xmlns:a16="http://schemas.microsoft.com/office/drawing/2014/main" id="{2074A7C3-68F4-9201-D13A-7A206E49F2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174" y="1675651"/>
            <a:ext cx="5187350" cy="4656888"/>
          </a:xfrm>
          <a:prstGeom prst="rect">
            <a:avLst/>
          </a:prstGeom>
        </p:spPr>
      </p:pic>
    </p:spTree>
    <p:extLst>
      <p:ext uri="{BB962C8B-B14F-4D97-AF65-F5344CB8AC3E}">
        <p14:creationId xmlns:p14="http://schemas.microsoft.com/office/powerpoint/2010/main" val="1402878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C4AF915-52A6-AE47-0437-B6A0F7952751}"/>
              </a:ext>
            </a:extLst>
          </p:cNvPr>
          <p:cNvGrpSpPr/>
          <p:nvPr/>
        </p:nvGrpSpPr>
        <p:grpSpPr>
          <a:xfrm>
            <a:off x="7668440" y="1948081"/>
            <a:ext cx="3691247" cy="3128553"/>
            <a:chOff x="7692252" y="2233831"/>
            <a:chExt cx="3691247" cy="3128553"/>
          </a:xfrm>
        </p:grpSpPr>
        <p:sp>
          <p:nvSpPr>
            <p:cNvPr id="5" name="Oval 4">
              <a:extLst>
                <a:ext uri="{FF2B5EF4-FFF2-40B4-BE49-F238E27FC236}">
                  <a16:creationId xmlns:a16="http://schemas.microsoft.com/office/drawing/2014/main" id="{7E65090D-9F2F-43E0-BBAA-E4AB0EF22009}"/>
                </a:ext>
              </a:extLst>
            </p:cNvPr>
            <p:cNvSpPr/>
            <p:nvPr/>
          </p:nvSpPr>
          <p:spPr>
            <a:xfrm>
              <a:off x="7994511" y="3036410"/>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1</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8" name="Oval 7">
              <a:extLst>
                <a:ext uri="{FF2B5EF4-FFF2-40B4-BE49-F238E27FC236}">
                  <a16:creationId xmlns:a16="http://schemas.microsoft.com/office/drawing/2014/main" id="{2E48415D-C252-4D77-98CD-C8C475EDE0F0}"/>
                </a:ext>
              </a:extLst>
            </p:cNvPr>
            <p:cNvSpPr/>
            <p:nvPr/>
          </p:nvSpPr>
          <p:spPr>
            <a:xfrm>
              <a:off x="7994511" y="3639313"/>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2</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0" name="Oval 9">
              <a:extLst>
                <a:ext uri="{FF2B5EF4-FFF2-40B4-BE49-F238E27FC236}">
                  <a16:creationId xmlns:a16="http://schemas.microsoft.com/office/drawing/2014/main" id="{7C29A3E8-5B0F-407D-890E-DF4AFB2AB6F8}"/>
                </a:ext>
              </a:extLst>
            </p:cNvPr>
            <p:cNvSpPr/>
            <p:nvPr/>
          </p:nvSpPr>
          <p:spPr>
            <a:xfrm>
              <a:off x="7994511" y="4222125"/>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3</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2" name="Text Placeholder 19">
              <a:extLst>
                <a:ext uri="{FF2B5EF4-FFF2-40B4-BE49-F238E27FC236}">
                  <a16:creationId xmlns:a16="http://schemas.microsoft.com/office/drawing/2014/main" id="{EEE0943A-8A8E-450E-98F6-D14741A53F5F}"/>
                </a:ext>
              </a:extLst>
            </p:cNvPr>
            <p:cNvSpPr txBox="1">
              <a:spLocks/>
            </p:cNvSpPr>
            <p:nvPr/>
          </p:nvSpPr>
          <p:spPr>
            <a:xfrm>
              <a:off x="8679982" y="2669339"/>
              <a:ext cx="2278918" cy="2693045"/>
            </a:xfrm>
            <a:prstGeom prst="rect">
              <a:avLst/>
            </a:prstGeom>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defTabSz="457200">
                <a:lnSpc>
                  <a:spcPct val="150000"/>
                </a:lnSpc>
                <a:spcBef>
                  <a:spcPts val="1200"/>
                </a:spcBef>
                <a:buClr>
                  <a:srgbClr val="FFFFFF">
                    <a:lumMod val="75000"/>
                  </a:srgbClr>
                </a:buClr>
              </a:pPr>
              <a:r>
                <a:rPr lang="en-US" sz="1800" b="0" kern="1200" cap="none" spc="0">
                  <a:solidFill>
                    <a:schemeClr val="tx1"/>
                  </a:solidFill>
                  <a:latin typeface="Museo Slab 500"/>
                  <a:ea typeface="Proxima Nova Light" charset="0"/>
                  <a:cs typeface="Proxima Nova Light" charset="0"/>
                </a:rPr>
                <a:t>Participation Score</a:t>
              </a:r>
            </a:p>
            <a:p>
              <a:pPr marL="0" defTabSz="457200">
                <a:lnSpc>
                  <a:spcPct val="150000"/>
                </a:lnSpc>
                <a:spcBef>
                  <a:spcPts val="1200"/>
                </a:spcBef>
                <a:buClr>
                  <a:srgbClr val="FFFFFF">
                    <a:lumMod val="75000"/>
                  </a:srgbClr>
                </a:buClr>
              </a:pPr>
              <a:r>
                <a:rPr lang="en-US" sz="1800" b="0" kern="1200" cap="none" spc="0">
                  <a:solidFill>
                    <a:schemeClr val="tx1"/>
                  </a:solidFill>
                  <a:latin typeface="Museo Slab 500"/>
                  <a:ea typeface="Proxima Nova Light" charset="0"/>
                  <a:cs typeface="Proxima Nova Light" charset="0"/>
                </a:rPr>
                <a:t>Equity Rating</a:t>
              </a:r>
            </a:p>
            <a:p>
              <a:pPr marL="0" defTabSz="457200">
                <a:lnSpc>
                  <a:spcPct val="150000"/>
                </a:lnSpc>
                <a:spcBef>
                  <a:spcPts val="1200"/>
                </a:spcBef>
                <a:buClr>
                  <a:srgbClr val="FFFFFF">
                    <a:lumMod val="75000"/>
                  </a:srgbClr>
                </a:buClr>
              </a:pPr>
              <a:r>
                <a:rPr lang="en-US" sz="1800" b="0" kern="1200" cap="none" spc="0">
                  <a:solidFill>
                    <a:schemeClr val="tx1"/>
                  </a:solidFill>
                  <a:latin typeface="Museo Slab 500"/>
                  <a:ea typeface="Proxima Nova Light" charset="0"/>
                  <a:cs typeface="Proxima Nova Light" charset="0"/>
                </a:rPr>
                <a:t>Representation Goal</a:t>
              </a:r>
            </a:p>
            <a:p>
              <a:pPr marL="0" defTabSz="457200">
                <a:lnSpc>
                  <a:spcPct val="100000"/>
                </a:lnSpc>
                <a:spcBef>
                  <a:spcPts val="1200"/>
                </a:spcBef>
              </a:pPr>
              <a:endParaRPr lang="en-US" sz="1800" b="0" kern="1200" cap="none" spc="0">
                <a:solidFill>
                  <a:srgbClr val="000000"/>
                </a:solidFill>
              </a:endParaRPr>
            </a:p>
            <a:p>
              <a:pPr marL="0" defTabSz="457200">
                <a:lnSpc>
                  <a:spcPct val="100000"/>
                </a:lnSpc>
                <a:spcBef>
                  <a:spcPts val="1200"/>
                </a:spcBef>
                <a:buClr>
                  <a:srgbClr val="FFFFFF">
                    <a:lumMod val="75000"/>
                  </a:srgbClr>
                </a:buClr>
              </a:pPr>
              <a:endParaRPr lang="en-US" sz="1800" b="0" kern="1200" cap="none" spc="0">
                <a:solidFill>
                  <a:schemeClr val="tx1"/>
                </a:solidFill>
                <a:latin typeface="Source Sans Pro" panose="020B0503030403020204" pitchFamily="34" charset="0"/>
                <a:ea typeface="Proxima Nova Light" charset="0"/>
                <a:cs typeface="Proxima Nova Light" charset="0"/>
              </a:endParaRPr>
            </a:p>
          </p:txBody>
        </p:sp>
        <p:sp>
          <p:nvSpPr>
            <p:cNvPr id="4" name="Rectangle 3">
              <a:extLst>
                <a:ext uri="{FF2B5EF4-FFF2-40B4-BE49-F238E27FC236}">
                  <a16:creationId xmlns:a16="http://schemas.microsoft.com/office/drawing/2014/main" id="{95F3C178-E88F-42EF-9E23-38A78FBDF5ED}"/>
                </a:ext>
              </a:extLst>
            </p:cNvPr>
            <p:cNvSpPr/>
            <p:nvPr/>
          </p:nvSpPr>
          <p:spPr>
            <a:xfrm>
              <a:off x="7692252" y="2233831"/>
              <a:ext cx="3691247" cy="492443"/>
            </a:xfrm>
            <a:prstGeom prst="rect">
              <a:avLst/>
            </a:prstGeom>
            <a:solidFill>
              <a:schemeClr val="bg2"/>
            </a:solidFill>
          </p:spPr>
          <p:txBody>
            <a:bodyPr wrap="square" lIns="0" tIns="0" rIns="457200" bIns="0" anchor="t">
              <a:spAutoFit/>
            </a:bodyPr>
            <a:lstStyle/>
            <a:p>
              <a:pPr algn="ctr"/>
              <a:r>
                <a:rPr lang="en-US" sz="3200" b="1" dirty="0">
                  <a:solidFill>
                    <a:srgbClr val="000000"/>
                  </a:solidFill>
                  <a:latin typeface="Museo Sans 700"/>
                  <a:ea typeface="Source Sans Pro"/>
                </a:rPr>
                <a:t>Map Elements</a:t>
              </a:r>
              <a:endParaRPr lang="en-US" sz="3200" b="1" dirty="0">
                <a:solidFill>
                  <a:srgbClr val="000000"/>
                </a:solidFill>
                <a:latin typeface="Museo Sans 700" panose="02000000000000000000" pitchFamily="2" charset="77"/>
                <a:ea typeface="Source Sans Pro" panose="020B0503030403020204" pitchFamily="34" charset="0"/>
              </a:endParaRPr>
            </a:p>
          </p:txBody>
        </p:sp>
      </p:grpSp>
      <p:sp>
        <p:nvSpPr>
          <p:cNvPr id="11" name="Text Placeholder 19">
            <a:extLst>
              <a:ext uri="{FF2B5EF4-FFF2-40B4-BE49-F238E27FC236}">
                <a16:creationId xmlns:a16="http://schemas.microsoft.com/office/drawing/2014/main" id="{A33F0ADB-88E0-4BC8-B68D-9A01B7968AE4}"/>
              </a:ext>
            </a:extLst>
          </p:cNvPr>
          <p:cNvSpPr txBox="1">
            <a:spLocks/>
          </p:cNvSpPr>
          <p:nvPr/>
        </p:nvSpPr>
        <p:spPr>
          <a:xfrm>
            <a:off x="207435" y="294739"/>
            <a:ext cx="11403139" cy="769441"/>
          </a:xfrm>
          <a:prstGeom prst="rect">
            <a:avLst/>
          </a:prstGeom>
          <a:solidFill>
            <a:schemeClr val="bg1">
              <a:lumMod val="50000"/>
              <a:alpha val="45000"/>
            </a:schemeClr>
          </a:solidFill>
          <a:ln>
            <a:solidFill>
              <a:schemeClr val="bg1">
                <a:lumMod val="75000"/>
              </a:schemeClr>
            </a:solidFill>
          </a:ln>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defTabSz="457200">
              <a:lnSpc>
                <a:spcPct val="100000"/>
              </a:lnSpc>
              <a:spcBef>
                <a:spcPts val="0"/>
              </a:spcBef>
              <a:defRPr/>
            </a:pPr>
            <a:r>
              <a:rPr lang="en-US" sz="3200" kern="1200" cap="none" spc="0">
                <a:solidFill>
                  <a:schemeClr val="tx1">
                    <a:lumMod val="50000"/>
                  </a:schemeClr>
                </a:solidFill>
                <a:latin typeface="Museo Sans 700"/>
                <a:ea typeface="Source Sans Pro"/>
                <a:cs typeface="Proxima Nova Light" charset="0"/>
              </a:rPr>
              <a:t>Instructions for the following slides (15-20)</a:t>
            </a:r>
          </a:p>
        </p:txBody>
      </p:sp>
      <p:sp>
        <p:nvSpPr>
          <p:cNvPr id="3" name="TextBox 2">
            <a:extLst>
              <a:ext uri="{FF2B5EF4-FFF2-40B4-BE49-F238E27FC236}">
                <a16:creationId xmlns:a16="http://schemas.microsoft.com/office/drawing/2014/main" id="{416564A2-79B9-038D-CCD0-9F27538C0898}"/>
              </a:ext>
            </a:extLst>
          </p:cNvPr>
          <p:cNvSpPr txBox="1"/>
          <p:nvPr/>
        </p:nvSpPr>
        <p:spPr>
          <a:xfrm>
            <a:off x="554812" y="1189634"/>
            <a:ext cx="6497328"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200"/>
              </a:spcAft>
              <a:buFont typeface="Arial"/>
              <a:buChar char="•"/>
            </a:pPr>
            <a:r>
              <a:rPr lang="en-US" sz="2000">
                <a:solidFill>
                  <a:schemeClr val="tx1">
                    <a:lumMod val="50000"/>
                  </a:schemeClr>
                </a:solidFill>
                <a:latin typeface="Museo Slab 500"/>
                <a:ea typeface="+mn-lt"/>
                <a:cs typeface="+mn-lt"/>
              </a:rPr>
              <a:t>Navigate to the Jumpstart mapping tool:</a:t>
            </a:r>
          </a:p>
          <a:p>
            <a:pPr>
              <a:spcAft>
                <a:spcPts val="1200"/>
              </a:spcAft>
            </a:pPr>
            <a:r>
              <a:rPr lang="en-US" sz="2000">
                <a:ea typeface="+mn-lt"/>
                <a:cs typeface="+mn-lt"/>
                <a:hlinkClick r:id="rId3"/>
              </a:rPr>
              <a:t>https://west.edtrust.org/resource/jumpstart-mapping-racial-equity-in-californias-community-college-dual-enrollment/</a:t>
            </a:r>
            <a:endParaRPr lang="en-US" sz="2000">
              <a:solidFill>
                <a:schemeClr val="tx1">
                  <a:lumMod val="50000"/>
                </a:schemeClr>
              </a:solidFill>
              <a:latin typeface="Museo Slab 500"/>
              <a:ea typeface="Calibri"/>
              <a:cs typeface="Calibri"/>
            </a:endParaRPr>
          </a:p>
          <a:p>
            <a:pPr marL="285750" indent="-285750">
              <a:spcAft>
                <a:spcPts val="1200"/>
              </a:spcAft>
              <a:buFont typeface="Arial"/>
              <a:buChar char="•"/>
            </a:pPr>
            <a:r>
              <a:rPr lang="en-US" sz="2000">
                <a:solidFill>
                  <a:schemeClr val="tx1">
                    <a:lumMod val="50000"/>
                  </a:schemeClr>
                </a:solidFill>
                <a:latin typeface="Museo Slab 500"/>
                <a:ea typeface="+mn-lt"/>
                <a:cs typeface="+mn-lt"/>
              </a:rPr>
              <a:t>Use the arrows and buttons at the top of the page to navigate between the Latinx, Black, and Native American student-focused maps</a:t>
            </a:r>
            <a:endParaRPr lang="en-US" sz="2000">
              <a:solidFill>
                <a:schemeClr val="tx1">
                  <a:lumMod val="50000"/>
                </a:schemeClr>
              </a:solidFill>
              <a:latin typeface="Museo Slab 500"/>
              <a:ea typeface="Calibri"/>
              <a:cs typeface="+mn-lt"/>
            </a:endParaRPr>
          </a:p>
          <a:p>
            <a:pPr marL="285750" indent="-285750">
              <a:spcAft>
                <a:spcPts val="1200"/>
              </a:spcAft>
              <a:buFont typeface="Arial"/>
              <a:buChar char="•"/>
            </a:pPr>
            <a:r>
              <a:rPr lang="en-US" sz="2000">
                <a:solidFill>
                  <a:schemeClr val="tx1">
                    <a:lumMod val="50000"/>
                  </a:schemeClr>
                </a:solidFill>
                <a:latin typeface="Museo Slab 500"/>
                <a:ea typeface="Calibri"/>
                <a:cs typeface="+mn-lt"/>
              </a:rPr>
              <a:t>Select your Community College District in the drop-down menu on the heat map</a:t>
            </a:r>
          </a:p>
          <a:p>
            <a:pPr marL="285750" indent="-285750">
              <a:spcAft>
                <a:spcPts val="1200"/>
              </a:spcAft>
              <a:buFont typeface="Arial"/>
              <a:buChar char="•"/>
            </a:pPr>
            <a:r>
              <a:rPr lang="en-US" sz="2000">
                <a:solidFill>
                  <a:schemeClr val="tx1">
                    <a:lumMod val="50000"/>
                  </a:schemeClr>
                </a:solidFill>
                <a:latin typeface="Museo Slab 500"/>
                <a:ea typeface="Calibri"/>
                <a:cs typeface="Calibri"/>
              </a:rPr>
              <a:t>Hover over the district to identify the three metrics (shown again on the right) for each student-focused map</a:t>
            </a:r>
          </a:p>
          <a:p>
            <a:pPr marL="285750" indent="-285750">
              <a:spcAft>
                <a:spcPts val="1200"/>
              </a:spcAft>
              <a:buFont typeface="Arial"/>
              <a:buChar char="•"/>
            </a:pPr>
            <a:r>
              <a:rPr lang="en-US" sz="2000">
                <a:solidFill>
                  <a:schemeClr val="tx1">
                    <a:lumMod val="50000"/>
                  </a:schemeClr>
                </a:solidFill>
                <a:latin typeface="Museo Slab 500"/>
                <a:ea typeface="Calibri"/>
                <a:cs typeface="Calibri"/>
              </a:rPr>
              <a:t>Repeat this process for each map and corresponding slide: Black students, Latinx students, and Native American students</a:t>
            </a:r>
          </a:p>
          <a:p>
            <a:pPr marL="285750" indent="-285750">
              <a:spcAft>
                <a:spcPts val="1200"/>
              </a:spcAft>
              <a:buFont typeface="Arial"/>
              <a:buChar char="•"/>
            </a:pPr>
            <a:endParaRPr lang="en-US" sz="2400">
              <a:solidFill>
                <a:srgbClr val="000000"/>
              </a:solidFill>
              <a:latin typeface="Museo Slab 500"/>
              <a:ea typeface="MS PGothic"/>
              <a:cs typeface="Calibri"/>
            </a:endParaRPr>
          </a:p>
        </p:txBody>
      </p:sp>
      <p:cxnSp>
        <p:nvCxnSpPr>
          <p:cNvPr id="2" name="Straight Connector 1">
            <a:extLst>
              <a:ext uri="{FF2B5EF4-FFF2-40B4-BE49-F238E27FC236}">
                <a16:creationId xmlns:a16="http://schemas.microsoft.com/office/drawing/2014/main" id="{21A286B6-A820-68CE-9A81-59633269897F}"/>
              </a:ext>
            </a:extLst>
          </p:cNvPr>
          <p:cNvCxnSpPr>
            <a:cxnSpLocks/>
          </p:cNvCxnSpPr>
          <p:nvPr/>
        </p:nvCxnSpPr>
        <p:spPr>
          <a:xfrm>
            <a:off x="7041875" y="1186074"/>
            <a:ext cx="0" cy="5031972"/>
          </a:xfrm>
          <a:prstGeom prst="line">
            <a:avLst/>
          </a:prstGeom>
          <a:ln w="12700" cap="rnd">
            <a:solidFill>
              <a:srgbClr val="FBB04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719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A33F0ADB-88E0-4BC8-B68D-9A01B7968AE4}"/>
              </a:ext>
            </a:extLst>
          </p:cNvPr>
          <p:cNvSpPr txBox="1">
            <a:spLocks/>
          </p:cNvSpPr>
          <p:nvPr/>
        </p:nvSpPr>
        <p:spPr>
          <a:xfrm>
            <a:off x="207435" y="294739"/>
            <a:ext cx="11403139" cy="769441"/>
          </a:xfrm>
          <a:prstGeom prst="rect">
            <a:avLst/>
          </a:prstGeom>
          <a:solidFill>
            <a:schemeClr val="bg1">
              <a:lumMod val="50000"/>
              <a:alpha val="45000"/>
            </a:schemeClr>
          </a:solidFill>
          <a:ln>
            <a:solidFill>
              <a:schemeClr val="bg1">
                <a:lumMod val="75000"/>
              </a:schemeClr>
            </a:solidFill>
          </a:ln>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defTabSz="457200">
              <a:lnSpc>
                <a:spcPct val="100000"/>
              </a:lnSpc>
              <a:spcBef>
                <a:spcPts val="0"/>
              </a:spcBef>
              <a:defRPr/>
            </a:pPr>
            <a:r>
              <a:rPr lang="en-US" sz="3200" kern="1200" cap="none" spc="0">
                <a:solidFill>
                  <a:schemeClr val="tx1">
                    <a:lumMod val="50000"/>
                  </a:schemeClr>
                </a:solidFill>
                <a:latin typeface="Museo Sans 700"/>
                <a:ea typeface="Source Sans Pro"/>
                <a:cs typeface="Proxima Nova Light" charset="0"/>
              </a:rPr>
              <a:t>Example for the following slides (15-20)</a:t>
            </a:r>
          </a:p>
        </p:txBody>
      </p:sp>
      <p:sp>
        <p:nvSpPr>
          <p:cNvPr id="3" name="TextBox 2">
            <a:extLst>
              <a:ext uri="{FF2B5EF4-FFF2-40B4-BE49-F238E27FC236}">
                <a16:creationId xmlns:a16="http://schemas.microsoft.com/office/drawing/2014/main" id="{416564A2-79B9-038D-CCD0-9F27538C0898}"/>
              </a:ext>
            </a:extLst>
          </p:cNvPr>
          <p:cNvSpPr txBox="1"/>
          <p:nvPr/>
        </p:nvSpPr>
        <p:spPr>
          <a:xfrm>
            <a:off x="411937" y="1106291"/>
            <a:ext cx="4723297"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a:ea typeface="+mn-lt"/>
                <a:cs typeface="+mn-lt"/>
                <a:hlinkClick r:id="rId3"/>
              </a:rPr>
              <a:t>https://west.edtrust.org/resource/jumpstart-mapping-racial-equity-in-californias-community-college-dual-enrollment/</a:t>
            </a:r>
            <a:endParaRPr lang="en-US">
              <a:solidFill>
                <a:schemeClr val="tx1">
                  <a:lumMod val="50000"/>
                </a:schemeClr>
              </a:solidFill>
              <a:latin typeface="Museo Slab 500"/>
              <a:ea typeface="Calibri"/>
              <a:cs typeface="Calibri"/>
            </a:endParaRPr>
          </a:p>
          <a:p>
            <a:pPr marL="285750" indent="-285750">
              <a:spcAft>
                <a:spcPts val="1200"/>
              </a:spcAft>
              <a:buFont typeface="Arial"/>
              <a:buChar char="•"/>
            </a:pPr>
            <a:r>
              <a:rPr lang="en-US">
                <a:solidFill>
                  <a:schemeClr val="tx1">
                    <a:lumMod val="50000"/>
                  </a:schemeClr>
                </a:solidFill>
                <a:latin typeface="Museo Slab 500"/>
                <a:ea typeface="Calibri"/>
                <a:cs typeface="+mn-lt"/>
              </a:rPr>
              <a:t>For example, the image on the right shows the heat map when looking at Latinx Student Participation and selecting Citrus Community College District in the District Name drop-down </a:t>
            </a:r>
          </a:p>
          <a:p>
            <a:pPr marL="285750" indent="-285750">
              <a:spcAft>
                <a:spcPts val="1200"/>
              </a:spcAft>
              <a:buFont typeface="Arial"/>
              <a:buChar char="•"/>
            </a:pPr>
            <a:r>
              <a:rPr lang="en-US">
                <a:solidFill>
                  <a:schemeClr val="tx1">
                    <a:lumMod val="50000"/>
                  </a:schemeClr>
                </a:solidFill>
                <a:latin typeface="Museo Slab 500"/>
                <a:ea typeface="Calibri"/>
                <a:cs typeface="+mn-lt"/>
              </a:rPr>
              <a:t>When hovering the cursor over the district, the three metrics appear</a:t>
            </a:r>
          </a:p>
          <a:p>
            <a:pPr marL="285750" indent="-285750">
              <a:spcAft>
                <a:spcPts val="1200"/>
              </a:spcAft>
              <a:buFont typeface="Arial"/>
              <a:buChar char="•"/>
            </a:pPr>
            <a:r>
              <a:rPr lang="en-US">
                <a:solidFill>
                  <a:schemeClr val="tx1">
                    <a:lumMod val="50000"/>
                  </a:schemeClr>
                </a:solidFill>
                <a:latin typeface="Museo Slab 500"/>
                <a:ea typeface="Calibri"/>
                <a:cs typeface="Calibri"/>
              </a:rPr>
              <a:t>The map indicates that Citrus CCD has the following Map Elements:</a:t>
            </a:r>
          </a:p>
          <a:p>
            <a:pPr marL="742950" lvl="1" indent="-285750">
              <a:spcAft>
                <a:spcPts val="1200"/>
              </a:spcAft>
              <a:buFont typeface="Arial"/>
              <a:buChar char="•"/>
            </a:pPr>
            <a:r>
              <a:rPr lang="en-US">
                <a:solidFill>
                  <a:schemeClr val="tx1">
                    <a:lumMod val="50000"/>
                  </a:schemeClr>
                </a:solidFill>
                <a:latin typeface="Museo Slab 500"/>
                <a:ea typeface="Calibri"/>
                <a:cs typeface="Calibri"/>
              </a:rPr>
              <a:t>Participation Score: 97%</a:t>
            </a:r>
          </a:p>
          <a:p>
            <a:pPr marL="742950" lvl="1" indent="-285750">
              <a:spcAft>
                <a:spcPts val="1200"/>
              </a:spcAft>
              <a:buFont typeface="Arial"/>
              <a:buChar char="•"/>
            </a:pPr>
            <a:r>
              <a:rPr lang="en-US">
                <a:solidFill>
                  <a:schemeClr val="tx1">
                    <a:lumMod val="50000"/>
                  </a:schemeClr>
                </a:solidFill>
                <a:latin typeface="Museo Slab 500"/>
                <a:ea typeface="Calibri"/>
                <a:cs typeface="Calibri"/>
              </a:rPr>
              <a:t>Equity Rating: High Representation</a:t>
            </a:r>
          </a:p>
          <a:p>
            <a:pPr marL="742950" lvl="1" indent="-285750">
              <a:spcAft>
                <a:spcPts val="1200"/>
              </a:spcAft>
              <a:buFont typeface="Arial"/>
              <a:buChar char="•"/>
            </a:pPr>
            <a:r>
              <a:rPr lang="en-US">
                <a:solidFill>
                  <a:schemeClr val="tx1">
                    <a:lumMod val="50000"/>
                  </a:schemeClr>
                </a:solidFill>
                <a:latin typeface="Museo Slab 500"/>
                <a:ea typeface="Calibri"/>
                <a:cs typeface="Calibri"/>
              </a:rPr>
              <a:t>Representation Goal: 13 students</a:t>
            </a:r>
          </a:p>
          <a:p>
            <a:pPr marL="742950" lvl="1" indent="-285750">
              <a:spcAft>
                <a:spcPts val="1200"/>
              </a:spcAft>
              <a:buFont typeface="Arial"/>
              <a:buChar char="•"/>
            </a:pPr>
            <a:endParaRPr lang="en-US" sz="2000">
              <a:solidFill>
                <a:schemeClr val="tx1">
                  <a:lumMod val="50000"/>
                </a:schemeClr>
              </a:solidFill>
              <a:latin typeface="Museo Slab 500"/>
              <a:ea typeface="Calibri"/>
              <a:cs typeface="Calibri"/>
            </a:endParaRPr>
          </a:p>
          <a:p>
            <a:pPr marL="285750" indent="-285750">
              <a:spcAft>
                <a:spcPts val="1200"/>
              </a:spcAft>
              <a:buFont typeface="Arial"/>
              <a:buChar char="•"/>
            </a:pPr>
            <a:endParaRPr lang="en-US" sz="2000">
              <a:solidFill>
                <a:schemeClr val="tx1">
                  <a:lumMod val="50000"/>
                </a:schemeClr>
              </a:solidFill>
              <a:latin typeface="Museo Slab 500"/>
              <a:ea typeface="Calibri"/>
              <a:cs typeface="Calibri"/>
            </a:endParaRPr>
          </a:p>
          <a:p>
            <a:pPr marL="285750" indent="-285750">
              <a:spcAft>
                <a:spcPts val="1200"/>
              </a:spcAft>
              <a:buFont typeface="Arial"/>
              <a:buChar char="•"/>
            </a:pPr>
            <a:endParaRPr lang="en-US" sz="2000">
              <a:solidFill>
                <a:schemeClr val="tx1">
                  <a:lumMod val="50000"/>
                </a:schemeClr>
              </a:solidFill>
              <a:latin typeface="Museo Slab 500"/>
              <a:ea typeface="Calibri"/>
              <a:cs typeface="Calibri"/>
            </a:endParaRPr>
          </a:p>
        </p:txBody>
      </p:sp>
      <p:pic>
        <p:nvPicPr>
          <p:cNvPr id="13" name="Picture 13" descr="A picture containing graphical user interface&#10;&#10;Description automatically generated">
            <a:extLst>
              <a:ext uri="{FF2B5EF4-FFF2-40B4-BE49-F238E27FC236}">
                <a16:creationId xmlns:a16="http://schemas.microsoft.com/office/drawing/2014/main" id="{84460520-23CA-C1C4-9D94-A2932B3B16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3993" y="1233989"/>
            <a:ext cx="6684168" cy="5473494"/>
          </a:xfrm>
          <a:prstGeom prst="rect">
            <a:avLst/>
          </a:prstGeom>
        </p:spPr>
      </p:pic>
    </p:spTree>
    <p:extLst>
      <p:ext uri="{BB962C8B-B14F-4D97-AF65-F5344CB8AC3E}">
        <p14:creationId xmlns:p14="http://schemas.microsoft.com/office/powerpoint/2010/main" val="3111161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EC1342-DBAE-4289-9E83-A8BB8AB9DF7B}"/>
              </a:ext>
            </a:extLst>
          </p:cNvPr>
          <p:cNvSpPr/>
          <p:nvPr/>
        </p:nvSpPr>
        <p:spPr>
          <a:xfrm>
            <a:off x="9349778" y="5498486"/>
            <a:ext cx="2276475" cy="781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E25572-C96E-154B-AF32-B6EB68174484}"/>
              </a:ext>
            </a:extLst>
          </p:cNvPr>
          <p:cNvSpPr/>
          <p:nvPr/>
        </p:nvSpPr>
        <p:spPr>
          <a:xfrm>
            <a:off x="-6960" y="4960877"/>
            <a:ext cx="4103297" cy="1384995"/>
          </a:xfrm>
          <a:prstGeom prst="rect">
            <a:avLst/>
          </a:prstGeom>
        </p:spPr>
        <p:txBody>
          <a:bodyPr wrap="square" lIns="0" tIns="0" rIns="457200" bIns="0" anchor="t">
            <a:spAutoFit/>
          </a:bodyPr>
          <a:lstStyle/>
          <a:p>
            <a:endParaRPr lang="en-US" sz="2000" spc="100">
              <a:solidFill>
                <a:srgbClr val="687378"/>
              </a:solidFill>
              <a:latin typeface="Calibri"/>
              <a:ea typeface="Source Sans Pro" panose="020B0503030403020204" pitchFamily="34" charset="0"/>
              <a:cs typeface="Calibri"/>
            </a:endParaRPr>
          </a:p>
          <a:p>
            <a:endParaRPr lang="en-US">
              <a:solidFill>
                <a:schemeClr val="bg1"/>
              </a:solidFill>
              <a:ea typeface="+mn-lt"/>
              <a:cs typeface="+mn-lt"/>
            </a:endParaRPr>
          </a:p>
          <a:p>
            <a:endParaRPr lang="en-US" sz="1600">
              <a:solidFill>
                <a:schemeClr val="bg1"/>
              </a:solidFill>
              <a:latin typeface="Museo Slab 700"/>
              <a:ea typeface="Source Sans Pro"/>
            </a:endParaRPr>
          </a:p>
          <a:p>
            <a:pPr>
              <a:spcBef>
                <a:spcPts val="2400"/>
              </a:spcBef>
            </a:pPr>
            <a:endParaRPr lang="en-US" sz="1600" b="1">
              <a:solidFill>
                <a:schemeClr val="bg1"/>
              </a:solidFill>
              <a:latin typeface="Source Sans Pro SemiBold" panose="020B0503030403020204" pitchFamily="34" charset="0"/>
              <a:ea typeface="Source Sans Pro SemiBold" panose="020B0503030403020204" pitchFamily="34" charset="0"/>
            </a:endParaRPr>
          </a:p>
        </p:txBody>
      </p:sp>
      <p:sp>
        <p:nvSpPr>
          <p:cNvPr id="6" name="Rectangle 5">
            <a:extLst>
              <a:ext uri="{FF2B5EF4-FFF2-40B4-BE49-F238E27FC236}">
                <a16:creationId xmlns:a16="http://schemas.microsoft.com/office/drawing/2014/main" id="{008F5BAB-3C76-47DA-B4CF-3C1B711C377F}"/>
              </a:ext>
            </a:extLst>
          </p:cNvPr>
          <p:cNvSpPr/>
          <p:nvPr/>
        </p:nvSpPr>
        <p:spPr>
          <a:xfrm>
            <a:off x="232655" y="1929434"/>
            <a:ext cx="4405221" cy="5078313"/>
          </a:xfrm>
          <a:prstGeom prst="rect">
            <a:avLst/>
          </a:prstGeom>
        </p:spPr>
        <p:txBody>
          <a:bodyPr wrap="square" lIns="0" tIns="0" rIns="457200" bIns="0" anchor="t">
            <a:spAutoFit/>
          </a:bodyPr>
          <a:lstStyle/>
          <a:p>
            <a:r>
              <a:rPr lang="en-US" sz="4000" b="1" spc="100" dirty="0">
                <a:solidFill>
                  <a:schemeClr val="accent4"/>
                </a:solidFill>
                <a:latin typeface="Museo Sans 700"/>
                <a:ea typeface="Source Sans Pro"/>
              </a:rPr>
              <a:t>Black Student Representation in Dual Enrollment</a:t>
            </a:r>
            <a:endParaRPr lang="en-US" sz="4000" b="1" spc="100" dirty="0">
              <a:solidFill>
                <a:schemeClr val="accent4"/>
              </a:solidFill>
              <a:latin typeface="Museo Sans 700"/>
              <a:ea typeface="Source Sans Pro" panose="020B0503030403020204" pitchFamily="34" charset="0"/>
            </a:endParaRPr>
          </a:p>
          <a:p>
            <a:endParaRPr lang="en-US" sz="4000" b="1" spc="100" dirty="0">
              <a:solidFill>
                <a:schemeClr val="accent4"/>
              </a:solidFill>
              <a:latin typeface="Museo Sans 700"/>
              <a:ea typeface="Source Sans Pro" panose="020B0503030403020204" pitchFamily="34" charset="0"/>
              <a:cs typeface="Calibri"/>
            </a:endParaRPr>
          </a:p>
          <a:p>
            <a:endParaRPr lang="en-US" sz="4000" b="1" spc="100" dirty="0">
              <a:solidFill>
                <a:schemeClr val="accent4"/>
              </a:solidFill>
              <a:latin typeface="Museo Sans 700"/>
              <a:ea typeface="Source Sans Pro" panose="020B0503030403020204" pitchFamily="34" charset="0"/>
              <a:cs typeface="+mn-lt"/>
            </a:endParaRPr>
          </a:p>
          <a:p>
            <a:endParaRPr lang="en-US" sz="2000" spc="100" dirty="0">
              <a:solidFill>
                <a:schemeClr val="accent4"/>
              </a:solidFill>
              <a:latin typeface="Calibri" panose="020F0502020204030204"/>
              <a:ea typeface="Source Sans Pro" panose="020B0503030403020204" pitchFamily="34" charset="0"/>
              <a:cs typeface="Calibri" panose="020F0502020204030204"/>
            </a:endParaRPr>
          </a:p>
          <a:p>
            <a:endParaRPr lang="en-US" dirty="0">
              <a:solidFill>
                <a:schemeClr val="accent4"/>
              </a:solidFill>
              <a:latin typeface="Calibri" panose="020F0502020204030204"/>
              <a:ea typeface="Source Sans Pro"/>
              <a:cs typeface="Calibri" panose="020F0502020204030204"/>
            </a:endParaRPr>
          </a:p>
          <a:p>
            <a:endParaRPr lang="en-US" sz="1600" dirty="0">
              <a:solidFill>
                <a:schemeClr val="accent4"/>
              </a:solidFill>
              <a:latin typeface="Museo Slab 700"/>
              <a:ea typeface="Source Sans Pro"/>
            </a:endParaRPr>
          </a:p>
          <a:p>
            <a:pPr>
              <a:spcBef>
                <a:spcPts val="2400"/>
              </a:spcBef>
            </a:pPr>
            <a:endParaRPr lang="en-US" sz="1600" b="1" dirty="0">
              <a:solidFill>
                <a:schemeClr val="bg1"/>
              </a:solidFill>
              <a:latin typeface="Source Sans Pro SemiBold" panose="020B0503030403020204" pitchFamily="34" charset="0"/>
              <a:ea typeface="Source Sans Pro SemiBold" panose="020B0503030403020204" pitchFamily="34" charset="0"/>
            </a:endParaRPr>
          </a:p>
        </p:txBody>
      </p:sp>
      <p:pic>
        <p:nvPicPr>
          <p:cNvPr id="5" name="Picture 8" descr="Map&#10;&#10;Description automatically generated">
            <a:extLst>
              <a:ext uri="{FF2B5EF4-FFF2-40B4-BE49-F238E27FC236}">
                <a16:creationId xmlns:a16="http://schemas.microsoft.com/office/drawing/2014/main" id="{AEF10B88-E4C2-289A-94A9-941768F890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6665" y="2147075"/>
            <a:ext cx="5013184" cy="3923048"/>
          </a:xfrm>
          <a:prstGeom prst="rect">
            <a:avLst/>
          </a:prstGeom>
        </p:spPr>
      </p:pic>
      <p:sp>
        <p:nvSpPr>
          <p:cNvPr id="10" name="Rectangle: Rounded Corners 9">
            <a:extLst>
              <a:ext uri="{FF2B5EF4-FFF2-40B4-BE49-F238E27FC236}">
                <a16:creationId xmlns:a16="http://schemas.microsoft.com/office/drawing/2014/main" id="{71E6A23D-FEE9-3F73-3312-7614DF0A44B1}"/>
              </a:ext>
            </a:extLst>
          </p:cNvPr>
          <p:cNvSpPr/>
          <p:nvPr/>
        </p:nvSpPr>
        <p:spPr>
          <a:xfrm>
            <a:off x="6146411" y="184910"/>
            <a:ext cx="4336395" cy="179438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b="1" dirty="0">
                <a:solidFill>
                  <a:schemeClr val="bg1"/>
                </a:solidFill>
                <a:latin typeface="Calibri"/>
                <a:cs typeface="Calibri"/>
              </a:rPr>
              <a:t>[INSERT YOUR LOCAL CCD]</a:t>
            </a:r>
            <a:endParaRPr lang="en-US" sz="2800" dirty="0">
              <a:solidFill>
                <a:schemeClr val="bg1"/>
              </a:solidFill>
              <a:ea typeface="+mn-lt"/>
              <a:cs typeface="+mn-lt"/>
            </a:endParaRPr>
          </a:p>
          <a:p>
            <a:pPr marL="171450" indent="-171450">
              <a:buFont typeface="Arial,Sans-Serif"/>
              <a:buChar char="•"/>
            </a:pPr>
            <a:r>
              <a:rPr lang="en-US" sz="2800" b="1" dirty="0">
                <a:solidFill>
                  <a:schemeClr val="bg1"/>
                </a:solidFill>
                <a:latin typeface="Calibri"/>
                <a:cs typeface="Calibri"/>
              </a:rPr>
              <a:t>Participation score: x</a:t>
            </a:r>
            <a:endParaRPr lang="en-US" sz="2800" dirty="0">
              <a:solidFill>
                <a:schemeClr val="bg1"/>
              </a:solidFill>
              <a:ea typeface="+mn-lt"/>
              <a:cs typeface="+mn-lt"/>
            </a:endParaRPr>
          </a:p>
          <a:p>
            <a:pPr marL="171450" indent="-171450">
              <a:buFont typeface="Arial,Sans-Serif"/>
              <a:buChar char="•"/>
            </a:pPr>
            <a:r>
              <a:rPr lang="en-US" sz="2800" b="1" dirty="0">
                <a:solidFill>
                  <a:schemeClr val="bg1"/>
                </a:solidFill>
                <a:latin typeface="Calibri"/>
                <a:cs typeface="Calibri"/>
              </a:rPr>
              <a:t>Equity rating: x</a:t>
            </a:r>
            <a:endParaRPr lang="en-US" sz="2800" dirty="0">
              <a:solidFill>
                <a:schemeClr val="bg1"/>
              </a:solidFill>
              <a:ea typeface="+mn-lt"/>
              <a:cs typeface="+mn-lt"/>
            </a:endParaRPr>
          </a:p>
          <a:p>
            <a:pPr marL="171450" indent="-171450">
              <a:buFont typeface="Arial,Sans-Serif"/>
              <a:buChar char="•"/>
            </a:pPr>
            <a:r>
              <a:rPr lang="en-US" sz="2800" b="1" dirty="0">
                <a:solidFill>
                  <a:schemeClr val="bg1"/>
                </a:solidFill>
                <a:latin typeface="Calibri"/>
                <a:cs typeface="Calibri"/>
              </a:rPr>
              <a:t>Representation goal:</a:t>
            </a:r>
            <a:r>
              <a:rPr lang="en-US" sz="2800" b="1" dirty="0">
                <a:latin typeface="Calibri"/>
                <a:cs typeface="Calibri"/>
              </a:rPr>
              <a:t> </a:t>
            </a:r>
            <a:r>
              <a:rPr lang="en-US" sz="2800" b="1" dirty="0">
                <a:solidFill>
                  <a:schemeClr val="bg1"/>
                </a:solidFill>
                <a:latin typeface="Calibri"/>
                <a:cs typeface="Calibri"/>
              </a:rPr>
              <a:t>x</a:t>
            </a:r>
            <a:endParaRPr lang="en-US" sz="2800" dirty="0">
              <a:solidFill>
                <a:schemeClr val="bg1"/>
              </a:solidFill>
            </a:endParaRPr>
          </a:p>
        </p:txBody>
      </p:sp>
    </p:spTree>
    <p:extLst>
      <p:ext uri="{BB962C8B-B14F-4D97-AF65-F5344CB8AC3E}">
        <p14:creationId xmlns:p14="http://schemas.microsoft.com/office/powerpoint/2010/main" val="3904393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Student in library, seated on chair at wood table, with folded arms resting on stack of books">
            <a:extLst>
              <a:ext uri="{FF2B5EF4-FFF2-40B4-BE49-F238E27FC236}">
                <a16:creationId xmlns:a16="http://schemas.microsoft.com/office/drawing/2014/main" id="{6FE80014-D3F2-DF50-5456-7F09DF871DDF}"/>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1" y="-2"/>
            <a:ext cx="5968538" cy="669008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Rectangle 3">
            <a:extLst>
              <a:ext uri="{FF2B5EF4-FFF2-40B4-BE49-F238E27FC236}">
                <a16:creationId xmlns:a16="http://schemas.microsoft.com/office/drawing/2014/main" id="{D1A4E870-6D03-4C49-B290-69593AA03335}"/>
              </a:ext>
            </a:extLst>
          </p:cNvPr>
          <p:cNvSpPr/>
          <p:nvPr/>
        </p:nvSpPr>
        <p:spPr>
          <a:xfrm>
            <a:off x="5346208" y="2529942"/>
            <a:ext cx="6437750" cy="3843666"/>
          </a:xfrm>
          <a:prstGeom prst="rect">
            <a:avLst/>
          </a:prstGeom>
        </p:spPr>
        <p:txBody>
          <a:bodyPr vert="horz" lIns="91440" tIns="45720" rIns="91440" bIns="45720" rtlCol="0" anchor="t">
            <a:noAutofit/>
          </a:bodyPr>
          <a:lstStyle/>
          <a:p>
            <a:pPr marL="571500" indent="-228600">
              <a:lnSpc>
                <a:spcPct val="90000"/>
              </a:lnSpc>
              <a:spcAft>
                <a:spcPts val="600"/>
              </a:spcAft>
              <a:buFont typeface="Arial" panose="020B0604020202020204" pitchFamily="34" charset="0"/>
              <a:buChar char="•"/>
            </a:pPr>
            <a:r>
              <a:rPr lang="en-US" sz="3600" spc="100" dirty="0"/>
              <a:t>[Insert CCD Name] has [low, moderate, or high] representation of Black students in dual enrollment</a:t>
            </a:r>
            <a:endParaRPr lang="en-US" sz="3600" spc="100" dirty="0">
              <a:cs typeface="Calibri"/>
            </a:endParaRPr>
          </a:p>
          <a:p>
            <a:pPr marL="571500" indent="-228600">
              <a:lnSpc>
                <a:spcPct val="90000"/>
              </a:lnSpc>
              <a:spcAft>
                <a:spcPts val="600"/>
              </a:spcAft>
              <a:buFont typeface="Arial" panose="020B0604020202020204" pitchFamily="34" charset="0"/>
              <a:buChar char="•"/>
            </a:pPr>
            <a:r>
              <a:rPr lang="en-US" sz="3600" spc="100" dirty="0"/>
              <a:t>Leaders must set goals to [improve or sustain] student participation and success</a:t>
            </a:r>
            <a:endParaRPr lang="en-US" sz="3600" spc="100" dirty="0">
              <a:cs typeface="Calibri"/>
            </a:endParaRPr>
          </a:p>
          <a:p>
            <a:pPr marL="571500" indent="-228600">
              <a:lnSpc>
                <a:spcPct val="90000"/>
              </a:lnSpc>
              <a:spcAft>
                <a:spcPts val="600"/>
              </a:spcAft>
              <a:buFont typeface="Arial" panose="020B0604020202020204" pitchFamily="34" charset="0"/>
              <a:buChar char="•"/>
            </a:pPr>
            <a:endParaRPr lang="en-US" sz="2000" spc="100" dirty="0"/>
          </a:p>
          <a:p>
            <a:pPr marL="571500" indent="-228600">
              <a:lnSpc>
                <a:spcPct val="90000"/>
              </a:lnSpc>
              <a:spcAft>
                <a:spcPts val="600"/>
              </a:spcAft>
              <a:buFont typeface="Arial" panose="020B0604020202020204" pitchFamily="34" charset="0"/>
              <a:buChar char="•"/>
            </a:pPr>
            <a:endParaRPr lang="en-US" sz="2000" b="1" spc="100" dirty="0"/>
          </a:p>
        </p:txBody>
      </p:sp>
      <p:sp>
        <p:nvSpPr>
          <p:cNvPr id="5" name="Rectangle: Rounded Corners 4">
            <a:extLst>
              <a:ext uri="{FF2B5EF4-FFF2-40B4-BE49-F238E27FC236}">
                <a16:creationId xmlns:a16="http://schemas.microsoft.com/office/drawing/2014/main" id="{7761C407-7A9E-C8DF-D83F-9697FB91CADC}"/>
              </a:ext>
            </a:extLst>
          </p:cNvPr>
          <p:cNvSpPr/>
          <p:nvPr/>
        </p:nvSpPr>
        <p:spPr>
          <a:xfrm>
            <a:off x="6093540" y="304799"/>
            <a:ext cx="5874772" cy="179438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calibri light"/>
                <a:cs typeface="calibri light"/>
              </a:rPr>
              <a:t>Contextualizing the Data: </a:t>
            </a:r>
            <a:endParaRPr lang="en-US" sz="3600">
              <a:solidFill>
                <a:schemeClr val="bg1"/>
              </a:solidFill>
              <a:latin typeface="Calibri" panose="020F0502020204030204"/>
              <a:cs typeface="Calibri" panose="020F0502020204030204"/>
            </a:endParaRPr>
          </a:p>
          <a:p>
            <a:pPr algn="ctr"/>
            <a:r>
              <a:rPr lang="en-US" sz="3600" b="1">
                <a:solidFill>
                  <a:schemeClr val="bg1"/>
                </a:solidFill>
                <a:latin typeface="calibri light"/>
                <a:cs typeface="calibri light"/>
              </a:rPr>
              <a:t>What is this information telling us?</a:t>
            </a:r>
            <a:endParaRPr lang="en-US" sz="3600">
              <a:solidFill>
                <a:schemeClr val="bg1"/>
              </a:solidFill>
              <a:cs typeface="Calibri"/>
            </a:endParaRPr>
          </a:p>
        </p:txBody>
      </p:sp>
    </p:spTree>
    <p:extLst>
      <p:ext uri="{BB962C8B-B14F-4D97-AF65-F5344CB8AC3E}">
        <p14:creationId xmlns:p14="http://schemas.microsoft.com/office/powerpoint/2010/main" val="684391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FE7FE3-425F-4A40-9C94-6B7DCA66C1C1}"/>
              </a:ext>
            </a:extLst>
          </p:cNvPr>
          <p:cNvSpPr/>
          <p:nvPr/>
        </p:nvSpPr>
        <p:spPr>
          <a:xfrm>
            <a:off x="9296400" y="5490529"/>
            <a:ext cx="2276475" cy="781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E25572-C96E-154B-AF32-B6EB68174484}"/>
              </a:ext>
            </a:extLst>
          </p:cNvPr>
          <p:cNvSpPr/>
          <p:nvPr/>
        </p:nvSpPr>
        <p:spPr>
          <a:xfrm>
            <a:off x="280587" y="4932122"/>
            <a:ext cx="4103297" cy="1384995"/>
          </a:xfrm>
          <a:prstGeom prst="rect">
            <a:avLst/>
          </a:prstGeom>
        </p:spPr>
        <p:txBody>
          <a:bodyPr wrap="square" lIns="0" tIns="0" rIns="457200" bIns="0" anchor="t">
            <a:spAutoFit/>
          </a:bodyPr>
          <a:lstStyle/>
          <a:p>
            <a:endParaRPr lang="en-US" sz="2000" spc="100">
              <a:solidFill>
                <a:srgbClr val="687378"/>
              </a:solidFill>
              <a:latin typeface="Calibri"/>
              <a:ea typeface="Source Sans Pro" panose="020B0503030403020204" pitchFamily="34" charset="0"/>
              <a:cs typeface="Calibri"/>
            </a:endParaRPr>
          </a:p>
          <a:p>
            <a:endParaRPr lang="en-US">
              <a:solidFill>
                <a:schemeClr val="bg1"/>
              </a:solidFill>
              <a:ea typeface="+mn-lt"/>
              <a:cs typeface="+mn-lt"/>
            </a:endParaRPr>
          </a:p>
          <a:p>
            <a:endParaRPr lang="en-US" sz="1600">
              <a:solidFill>
                <a:schemeClr val="bg1"/>
              </a:solidFill>
              <a:latin typeface="Museo Slab 700"/>
              <a:ea typeface="Source Sans Pro"/>
            </a:endParaRPr>
          </a:p>
          <a:p>
            <a:pPr>
              <a:spcBef>
                <a:spcPts val="2400"/>
              </a:spcBef>
            </a:pPr>
            <a:endParaRPr lang="en-US" sz="1600" b="1">
              <a:solidFill>
                <a:schemeClr val="bg1"/>
              </a:solidFill>
              <a:latin typeface="Source Sans Pro SemiBold" panose="020B0503030403020204" pitchFamily="34" charset="0"/>
              <a:ea typeface="Source Sans Pro SemiBold" panose="020B0503030403020204" pitchFamily="34" charset="0"/>
            </a:endParaRPr>
          </a:p>
        </p:txBody>
      </p:sp>
      <p:sp>
        <p:nvSpPr>
          <p:cNvPr id="6" name="Rectangle 5">
            <a:extLst>
              <a:ext uri="{FF2B5EF4-FFF2-40B4-BE49-F238E27FC236}">
                <a16:creationId xmlns:a16="http://schemas.microsoft.com/office/drawing/2014/main" id="{008F5BAB-3C76-47DA-B4CF-3C1B711C377F}"/>
              </a:ext>
            </a:extLst>
          </p:cNvPr>
          <p:cNvSpPr/>
          <p:nvPr/>
        </p:nvSpPr>
        <p:spPr>
          <a:xfrm>
            <a:off x="278202" y="1713085"/>
            <a:ext cx="4405221" cy="4462760"/>
          </a:xfrm>
          <a:prstGeom prst="rect">
            <a:avLst/>
          </a:prstGeom>
        </p:spPr>
        <p:txBody>
          <a:bodyPr wrap="square" lIns="0" tIns="0" rIns="457200" bIns="0" anchor="t">
            <a:spAutoFit/>
          </a:bodyPr>
          <a:lstStyle/>
          <a:p>
            <a:r>
              <a:rPr lang="en-US" sz="4000" b="1" spc="100" dirty="0">
                <a:solidFill>
                  <a:schemeClr val="accent4"/>
                </a:solidFill>
                <a:latin typeface="Source Sans Pro"/>
                <a:ea typeface="Source Sans Pro"/>
              </a:rPr>
              <a:t>Native American Student Representation in Dual Enrollment</a:t>
            </a:r>
            <a:endParaRPr lang="en-US" sz="4000" b="1" spc="100" dirty="0">
              <a:solidFill>
                <a:schemeClr val="accent4"/>
              </a:solidFill>
              <a:latin typeface="Source Sans Pro"/>
              <a:ea typeface="Source Sans Pro" panose="020B0503030403020204" pitchFamily="34" charset="0"/>
            </a:endParaRPr>
          </a:p>
          <a:p>
            <a:endParaRPr lang="en-US" sz="2000" spc="100" dirty="0">
              <a:solidFill>
                <a:schemeClr val="accent4"/>
              </a:solidFill>
              <a:latin typeface="Calibri"/>
              <a:ea typeface="Source Sans Pro" panose="020B0503030403020204" pitchFamily="34" charset="0"/>
              <a:cs typeface="Calibri"/>
            </a:endParaRPr>
          </a:p>
          <a:p>
            <a:endParaRPr lang="en-US" dirty="0">
              <a:solidFill>
                <a:schemeClr val="accent4"/>
              </a:solidFill>
              <a:ea typeface="+mn-lt"/>
              <a:cs typeface="+mn-lt"/>
            </a:endParaRPr>
          </a:p>
          <a:p>
            <a:endParaRPr lang="en-US" sz="1600" dirty="0">
              <a:solidFill>
                <a:schemeClr val="accent4"/>
              </a:solidFill>
              <a:latin typeface="Museo Slab 700"/>
              <a:ea typeface="Source Sans Pro"/>
            </a:endParaRPr>
          </a:p>
          <a:p>
            <a:pPr>
              <a:spcBef>
                <a:spcPts val="2400"/>
              </a:spcBef>
            </a:pPr>
            <a:endParaRPr lang="en-US" sz="1600" b="1" dirty="0">
              <a:solidFill>
                <a:schemeClr val="bg1"/>
              </a:solidFill>
              <a:latin typeface="Source Sans Pro SemiBold" panose="020B0503030403020204" pitchFamily="34" charset="0"/>
              <a:ea typeface="Source Sans Pro SemiBold" panose="020B0503030403020204" pitchFamily="34" charset="0"/>
            </a:endParaRPr>
          </a:p>
        </p:txBody>
      </p:sp>
      <p:pic>
        <p:nvPicPr>
          <p:cNvPr id="8" name="Picture 10" descr="Map&#10;&#10;Description automatically generated">
            <a:extLst>
              <a:ext uri="{FF2B5EF4-FFF2-40B4-BE49-F238E27FC236}">
                <a16:creationId xmlns:a16="http://schemas.microsoft.com/office/drawing/2014/main" id="{12534008-F076-7496-6CB7-9116726E13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7561" y="2643400"/>
            <a:ext cx="4340941" cy="3230392"/>
          </a:xfrm>
          <a:prstGeom prst="rect">
            <a:avLst/>
          </a:prstGeom>
        </p:spPr>
      </p:pic>
      <p:sp>
        <p:nvSpPr>
          <p:cNvPr id="5" name="Rectangle: Rounded Corners 4">
            <a:extLst>
              <a:ext uri="{FF2B5EF4-FFF2-40B4-BE49-F238E27FC236}">
                <a16:creationId xmlns:a16="http://schemas.microsoft.com/office/drawing/2014/main" id="{1726C94A-6CF4-CDCE-EE76-B3B071FC3EBC}"/>
              </a:ext>
            </a:extLst>
          </p:cNvPr>
          <p:cNvSpPr/>
          <p:nvPr/>
        </p:nvSpPr>
        <p:spPr>
          <a:xfrm>
            <a:off x="6093541" y="366250"/>
            <a:ext cx="4559708" cy="1708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b="1">
                <a:solidFill>
                  <a:schemeClr val="bg1"/>
                </a:solidFill>
                <a:latin typeface="Calibri"/>
                <a:cs typeface="Calibri"/>
              </a:rPr>
              <a:t>[INSERT YOUR LOCAL CCD]</a:t>
            </a:r>
            <a:endParaRPr lang="en-US" sz="2800">
              <a:solidFill>
                <a:schemeClr val="bg1"/>
              </a:solidFill>
              <a:ea typeface="+mn-lt"/>
              <a:cs typeface="+mn-lt"/>
            </a:endParaRPr>
          </a:p>
          <a:p>
            <a:pPr marL="171450" indent="-171450">
              <a:buFont typeface="Arial,Sans-Serif"/>
              <a:buChar char="•"/>
            </a:pPr>
            <a:r>
              <a:rPr lang="en-US" sz="2800" b="1">
                <a:solidFill>
                  <a:schemeClr val="bg1"/>
                </a:solidFill>
                <a:latin typeface="Calibri"/>
                <a:cs typeface="Calibri"/>
              </a:rPr>
              <a:t>Participation score: x</a:t>
            </a:r>
            <a:endParaRPr lang="en-US" sz="2800">
              <a:solidFill>
                <a:schemeClr val="bg1"/>
              </a:solidFill>
              <a:ea typeface="+mn-lt"/>
              <a:cs typeface="+mn-lt"/>
            </a:endParaRPr>
          </a:p>
          <a:p>
            <a:pPr marL="171450" indent="-171450">
              <a:buFont typeface="Arial,Sans-Serif"/>
              <a:buChar char="•"/>
            </a:pPr>
            <a:r>
              <a:rPr lang="en-US" sz="2800" b="1">
                <a:solidFill>
                  <a:schemeClr val="bg1"/>
                </a:solidFill>
                <a:latin typeface="Calibri"/>
                <a:cs typeface="Calibri"/>
              </a:rPr>
              <a:t>Equity rating: x</a:t>
            </a:r>
            <a:endParaRPr lang="en-US" sz="2800">
              <a:solidFill>
                <a:schemeClr val="bg1"/>
              </a:solidFill>
              <a:ea typeface="+mn-lt"/>
              <a:cs typeface="+mn-lt"/>
            </a:endParaRPr>
          </a:p>
          <a:p>
            <a:pPr marL="171450" indent="-171450">
              <a:buFont typeface="Arial,Sans-Serif"/>
              <a:buChar char="•"/>
            </a:pPr>
            <a:r>
              <a:rPr lang="en-US" sz="2800" b="1">
                <a:solidFill>
                  <a:schemeClr val="bg1"/>
                </a:solidFill>
                <a:latin typeface="Calibri"/>
                <a:cs typeface="Calibri"/>
              </a:rPr>
              <a:t>Representation goal: x</a:t>
            </a:r>
            <a:r>
              <a:rPr lang="en-US" sz="2800" b="1">
                <a:latin typeface="Calibri"/>
                <a:cs typeface="Calibri"/>
              </a:rPr>
              <a:t> </a:t>
            </a:r>
            <a:endParaRPr lang="en-US"/>
          </a:p>
        </p:txBody>
      </p:sp>
    </p:spTree>
    <p:extLst>
      <p:ext uri="{BB962C8B-B14F-4D97-AF65-F5344CB8AC3E}">
        <p14:creationId xmlns:p14="http://schemas.microsoft.com/office/powerpoint/2010/main" val="339572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4E870-6D03-4C49-B290-69593AA03335}"/>
              </a:ext>
            </a:extLst>
          </p:cNvPr>
          <p:cNvSpPr/>
          <p:nvPr/>
        </p:nvSpPr>
        <p:spPr>
          <a:xfrm>
            <a:off x="838200" y="2333297"/>
            <a:ext cx="5025201" cy="3843666"/>
          </a:xfrm>
          <a:prstGeom prst="rect">
            <a:avLst/>
          </a:prstGeom>
        </p:spPr>
        <p:txBody>
          <a:bodyPr vert="horz" lIns="91440" tIns="45720" rIns="91440" bIns="45720" rtlCol="0" anchor="t">
            <a:noAutofit/>
          </a:bodyPr>
          <a:lstStyle/>
          <a:p>
            <a:pPr marL="571500" indent="-228600">
              <a:lnSpc>
                <a:spcPct val="90000"/>
              </a:lnSpc>
              <a:spcAft>
                <a:spcPts val="600"/>
              </a:spcAft>
              <a:buFont typeface="Arial" panose="020B0604020202020204" pitchFamily="34" charset="0"/>
              <a:buChar char="•"/>
            </a:pPr>
            <a:r>
              <a:rPr lang="en-US" sz="2800" spc="100"/>
              <a:t>[Insert CCD Name] has [low, moderate, or high] representation of Native American students in dual enrollment</a:t>
            </a:r>
            <a:endParaRPr lang="en-US" sz="2800" spc="100">
              <a:cs typeface="Calibri"/>
            </a:endParaRPr>
          </a:p>
          <a:p>
            <a:pPr marL="571500" indent="-228600">
              <a:lnSpc>
                <a:spcPct val="90000"/>
              </a:lnSpc>
              <a:spcAft>
                <a:spcPts val="600"/>
              </a:spcAft>
              <a:buFont typeface="Arial" panose="020B0604020202020204" pitchFamily="34" charset="0"/>
              <a:buChar char="•"/>
            </a:pPr>
            <a:r>
              <a:rPr lang="en-US" sz="2800" spc="100"/>
              <a:t>Leaders must set goals to [improve or sustain] student participation and success</a:t>
            </a:r>
            <a:endParaRPr lang="en-US" sz="2800" spc="100">
              <a:cs typeface="Calibri"/>
            </a:endParaRPr>
          </a:p>
          <a:p>
            <a:pPr marL="571500" indent="-228600">
              <a:lnSpc>
                <a:spcPct val="90000"/>
              </a:lnSpc>
              <a:spcAft>
                <a:spcPts val="600"/>
              </a:spcAft>
              <a:buFont typeface="Arial" panose="020B0604020202020204" pitchFamily="34" charset="0"/>
              <a:buChar char="•"/>
            </a:pPr>
            <a:endParaRPr lang="en-US" sz="2000" spc="100"/>
          </a:p>
          <a:p>
            <a:pPr marL="571500" indent="-228600">
              <a:lnSpc>
                <a:spcPct val="90000"/>
              </a:lnSpc>
              <a:spcAft>
                <a:spcPts val="600"/>
              </a:spcAft>
              <a:buFont typeface="Arial" panose="020B0604020202020204" pitchFamily="34" charset="0"/>
              <a:buChar char="•"/>
            </a:pPr>
            <a:endParaRPr lang="en-US" sz="2000" b="1" spc="100"/>
          </a:p>
        </p:txBody>
      </p:sp>
      <p:pic>
        <p:nvPicPr>
          <p:cNvPr id="3" name="Picture 4" descr="Graduates tossing caps into the air">
            <a:extLst>
              <a:ext uri="{FF2B5EF4-FFF2-40B4-BE49-F238E27FC236}">
                <a16:creationId xmlns:a16="http://schemas.microsoft.com/office/drawing/2014/main" id="{EB2D92C7-0334-F149-F3DA-A4AEE23F15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Rectangle: Rounded Corners 5">
            <a:extLst>
              <a:ext uri="{FF2B5EF4-FFF2-40B4-BE49-F238E27FC236}">
                <a16:creationId xmlns:a16="http://schemas.microsoft.com/office/drawing/2014/main" id="{D177C7B5-5652-6692-165B-BBD42A24626D}"/>
              </a:ext>
            </a:extLst>
          </p:cNvPr>
          <p:cNvSpPr/>
          <p:nvPr/>
        </p:nvSpPr>
        <p:spPr>
          <a:xfrm>
            <a:off x="857864" y="464573"/>
            <a:ext cx="5002159" cy="170835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calibri light"/>
                <a:cs typeface="calibri light"/>
              </a:rPr>
              <a:t>Contextualizing the Data: What is this information telling us?</a:t>
            </a:r>
            <a:endParaRPr lang="en-US" sz="2800">
              <a:solidFill>
                <a:schemeClr val="bg1"/>
              </a:solidFill>
            </a:endParaRPr>
          </a:p>
        </p:txBody>
      </p:sp>
    </p:spTree>
    <p:extLst>
      <p:ext uri="{BB962C8B-B14F-4D97-AF65-F5344CB8AC3E}">
        <p14:creationId xmlns:p14="http://schemas.microsoft.com/office/powerpoint/2010/main" val="2977997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Placeholder 16">
            <a:extLst>
              <a:ext uri="{FF2B5EF4-FFF2-40B4-BE49-F238E27FC236}">
                <a16:creationId xmlns:a16="http://schemas.microsoft.com/office/drawing/2014/main" id="{8CFCC0A3-192A-4BA1-BA8E-9F4D6FB9BE0A}"/>
              </a:ext>
            </a:extLst>
          </p:cNvPr>
          <p:cNvSpPr txBox="1">
            <a:spLocks/>
          </p:cNvSpPr>
          <p:nvPr/>
        </p:nvSpPr>
        <p:spPr>
          <a:xfrm>
            <a:off x="714738" y="485827"/>
            <a:ext cx="10584855" cy="895630"/>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b="1" spc="0" dirty="0">
                <a:solidFill>
                  <a:schemeClr val="accent4"/>
                </a:solidFill>
                <a:latin typeface="Museo Sans 700"/>
              </a:rPr>
              <a:t>Presentation Guide</a:t>
            </a:r>
            <a:endParaRPr lang="en-US" dirty="0">
              <a:solidFill>
                <a:schemeClr val="accent4"/>
              </a:solidFill>
              <a:latin typeface="Museo Sans 700"/>
            </a:endParaRPr>
          </a:p>
        </p:txBody>
      </p:sp>
      <p:sp>
        <p:nvSpPr>
          <p:cNvPr id="609" name="TextBox 608">
            <a:extLst>
              <a:ext uri="{FF2B5EF4-FFF2-40B4-BE49-F238E27FC236}">
                <a16:creationId xmlns:a16="http://schemas.microsoft.com/office/drawing/2014/main" id="{7D727A43-8DA8-4B5D-B724-65634ECEC625}"/>
              </a:ext>
            </a:extLst>
          </p:cNvPr>
          <p:cNvSpPr txBox="1"/>
          <p:nvPr/>
        </p:nvSpPr>
        <p:spPr>
          <a:xfrm>
            <a:off x="5195942" y="2520282"/>
            <a:ext cx="61132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endParaRPr lang="en-US" sz="2400">
              <a:solidFill>
                <a:srgbClr val="000000"/>
              </a:solidFill>
              <a:latin typeface="Museo Slab 500"/>
              <a:ea typeface="MS PGothic"/>
              <a:cs typeface="Calibri" panose="020F0502020204030204"/>
            </a:endParaRPr>
          </a:p>
        </p:txBody>
      </p:sp>
      <p:sp>
        <p:nvSpPr>
          <p:cNvPr id="4" name="Subtitle 2">
            <a:extLst>
              <a:ext uri="{FF2B5EF4-FFF2-40B4-BE49-F238E27FC236}">
                <a16:creationId xmlns:a16="http://schemas.microsoft.com/office/drawing/2014/main" id="{6C531BFB-2B22-4942-BC43-BF556F0F427B}"/>
              </a:ext>
            </a:extLst>
          </p:cNvPr>
          <p:cNvSpPr txBox="1">
            <a:spLocks/>
          </p:cNvSpPr>
          <p:nvPr/>
        </p:nvSpPr>
        <p:spPr>
          <a:xfrm>
            <a:off x="5195942" y="1558050"/>
            <a:ext cx="6685592" cy="5170445"/>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dirty="0">
                <a:solidFill>
                  <a:srgbClr val="000000"/>
                </a:solidFill>
                <a:latin typeface="Museo Slab 500"/>
                <a:cs typeface="Calibri"/>
              </a:rPr>
              <a:t>Dear Dual Enrollment Advocate, </a:t>
            </a:r>
            <a:endParaRPr lang="en-US" sz="1400" dirty="0">
              <a:solidFill>
                <a:srgbClr val="000000"/>
              </a:solidFill>
              <a:latin typeface="Museo Slab 500"/>
              <a:cs typeface="Segoe UI"/>
            </a:endParaRPr>
          </a:p>
          <a:p>
            <a:pPr marL="0" indent="0">
              <a:spcBef>
                <a:spcPts val="0"/>
              </a:spcBef>
              <a:buNone/>
            </a:pPr>
            <a:endParaRPr lang="en-US" sz="1400" dirty="0">
              <a:solidFill>
                <a:srgbClr val="000000"/>
              </a:solidFill>
              <a:latin typeface="Museo Slab 500"/>
              <a:cs typeface="Calibri"/>
            </a:endParaRPr>
          </a:p>
          <a:p>
            <a:pPr marL="0" indent="0">
              <a:spcBef>
                <a:spcPts val="0"/>
              </a:spcBef>
              <a:buNone/>
            </a:pPr>
            <a:r>
              <a:rPr lang="en-US" sz="1400" dirty="0">
                <a:solidFill>
                  <a:srgbClr val="000000"/>
                </a:solidFill>
                <a:latin typeface="Museo Slab 500"/>
                <a:cs typeface="Calibri"/>
              </a:rPr>
              <a:t>This PowerPoint presentation is intended to help initiate and facilitate community engagement in dual enrollment advocacy among school boards and district leaders.</a:t>
            </a:r>
          </a:p>
          <a:p>
            <a:pPr marL="0" indent="0">
              <a:spcBef>
                <a:spcPts val="0"/>
              </a:spcBef>
              <a:buNone/>
            </a:pPr>
            <a:endParaRPr lang="en-US" sz="1400" dirty="0">
              <a:solidFill>
                <a:srgbClr val="000000"/>
              </a:solidFill>
              <a:latin typeface="Museo Slab 500"/>
              <a:cs typeface="Calibri"/>
            </a:endParaRPr>
          </a:p>
          <a:p>
            <a:pPr marL="0" indent="0">
              <a:spcBef>
                <a:spcPts val="0"/>
              </a:spcBef>
              <a:buNone/>
            </a:pPr>
            <a:r>
              <a:rPr lang="en-US" sz="1400" dirty="0">
                <a:solidFill>
                  <a:srgbClr val="000000"/>
                </a:solidFill>
                <a:latin typeface="Museo Slab 500"/>
                <a:cs typeface="Calibri"/>
              </a:rPr>
              <a:t>The purpose of this presentation is twofold. The information included in this presentation is a sample of what would be helpful to share with community members and families, increasing awareness of dual enrollment and enabling informed advocacy as they interact with school boards and district leaders. Similarly, this information would be helpful to share directly with school and district leaders</a:t>
            </a:r>
            <a:r>
              <a:rPr lang="en-US" sz="1400" dirty="0">
                <a:solidFill>
                  <a:srgbClr val="000000"/>
                </a:solidFill>
                <a:latin typeface="Museo Slab 500"/>
                <a:cs typeface="Segoe UI"/>
              </a:rPr>
              <a:t>, including local school board meetings. Presenters can reference the notes under each slide as guidance for points to share and data to include.</a:t>
            </a:r>
            <a:endParaRPr lang="en-US" dirty="0">
              <a:solidFill>
                <a:srgbClr val="000000"/>
              </a:solidFill>
              <a:latin typeface="Museo Slab 500"/>
              <a:cs typeface="Segoe UI"/>
            </a:endParaRPr>
          </a:p>
          <a:p>
            <a:pPr marL="0" indent="0">
              <a:spcBef>
                <a:spcPts val="0"/>
              </a:spcBef>
              <a:buNone/>
            </a:pPr>
            <a:endParaRPr lang="en-US" sz="1400" dirty="0">
              <a:solidFill>
                <a:srgbClr val="000000"/>
              </a:solidFill>
              <a:latin typeface="Museo Slab 500"/>
              <a:cs typeface="Calibri"/>
            </a:endParaRPr>
          </a:p>
          <a:p>
            <a:pPr marL="0" indent="0">
              <a:spcBef>
                <a:spcPts val="0"/>
              </a:spcBef>
              <a:buNone/>
            </a:pPr>
            <a:r>
              <a:rPr lang="en-US" sz="1400" dirty="0">
                <a:solidFill>
                  <a:srgbClr val="000000"/>
                </a:solidFill>
                <a:latin typeface="Museo Slab 500"/>
                <a:cs typeface="Calibri"/>
              </a:rPr>
              <a:t>Feel free to add or omit information to tailor this presentation to the specific context of your district. We provide further guidance to tailor this information and include data specific to your local community college district throughout the presentation.</a:t>
            </a:r>
            <a:endParaRPr lang="en-US" dirty="0">
              <a:solidFill>
                <a:srgbClr val="000000"/>
              </a:solidFill>
              <a:latin typeface="Museo Slab 500"/>
              <a:cs typeface="Calibri"/>
            </a:endParaRPr>
          </a:p>
          <a:p>
            <a:pPr marL="0" indent="0">
              <a:spcBef>
                <a:spcPts val="0"/>
              </a:spcBef>
              <a:buNone/>
            </a:pPr>
            <a:endParaRPr lang="en-US" sz="1400" dirty="0">
              <a:solidFill>
                <a:srgbClr val="000000"/>
              </a:solidFill>
              <a:latin typeface="Museo Slab 500"/>
              <a:cs typeface="Calibri"/>
            </a:endParaRPr>
          </a:p>
          <a:p>
            <a:pPr marL="0" indent="0">
              <a:spcBef>
                <a:spcPts val="0"/>
              </a:spcBef>
              <a:buNone/>
            </a:pPr>
            <a:r>
              <a:rPr lang="en-US" sz="1400" dirty="0">
                <a:solidFill>
                  <a:srgbClr val="000000"/>
                </a:solidFill>
                <a:latin typeface="Museo Slab 500"/>
                <a:cs typeface="Calibri"/>
              </a:rPr>
              <a:t>The </a:t>
            </a:r>
            <a:r>
              <a:rPr lang="en-US" sz="1400" b="1" dirty="0">
                <a:solidFill>
                  <a:srgbClr val="000000"/>
                </a:solidFill>
                <a:latin typeface="Museo Slab 500"/>
                <a:cs typeface="Calibri"/>
              </a:rPr>
              <a:t>Dual Enrollment Public Comment Guide </a:t>
            </a:r>
            <a:r>
              <a:rPr lang="en-US" sz="1400" dirty="0">
                <a:solidFill>
                  <a:srgbClr val="000000"/>
                </a:solidFill>
                <a:latin typeface="Museo Slab 500"/>
                <a:cs typeface="Calibri"/>
              </a:rPr>
              <a:t>document is a companion to this presentation</a:t>
            </a:r>
            <a:r>
              <a:rPr lang="en-US" sz="1400" b="1" dirty="0">
                <a:solidFill>
                  <a:srgbClr val="000000"/>
                </a:solidFill>
                <a:latin typeface="Museo Slab 500"/>
                <a:cs typeface="Calibri"/>
              </a:rPr>
              <a:t>. </a:t>
            </a:r>
          </a:p>
          <a:p>
            <a:pPr marL="0" indent="0">
              <a:spcBef>
                <a:spcPts val="0"/>
              </a:spcBef>
              <a:buNone/>
            </a:pPr>
            <a:endParaRPr lang="en-US" sz="1400" dirty="0">
              <a:solidFill>
                <a:srgbClr val="000000"/>
              </a:solidFill>
              <a:latin typeface="Museo Slab 500"/>
              <a:cs typeface="Calibri"/>
            </a:endParaRPr>
          </a:p>
          <a:p>
            <a:pPr marL="0" indent="0">
              <a:spcBef>
                <a:spcPts val="0"/>
              </a:spcBef>
              <a:buNone/>
            </a:pPr>
            <a:r>
              <a:rPr lang="en-US" sz="1400" dirty="0">
                <a:solidFill>
                  <a:srgbClr val="000000"/>
                </a:solidFill>
                <a:latin typeface="Museo Slab 500"/>
                <a:cs typeface="Calibri"/>
              </a:rPr>
              <a:t>In partnership,</a:t>
            </a:r>
          </a:p>
          <a:p>
            <a:pPr marL="0" indent="0">
              <a:spcBef>
                <a:spcPts val="0"/>
              </a:spcBef>
              <a:buNone/>
            </a:pPr>
            <a:endParaRPr lang="en-US" sz="1400" dirty="0">
              <a:solidFill>
                <a:srgbClr val="000000"/>
              </a:solidFill>
              <a:latin typeface="Museo Slab 500"/>
              <a:cs typeface="Calibri"/>
            </a:endParaRPr>
          </a:p>
          <a:p>
            <a:pPr marL="0" indent="0">
              <a:spcBef>
                <a:spcPts val="0"/>
              </a:spcBef>
              <a:buNone/>
            </a:pPr>
            <a:r>
              <a:rPr lang="en-US" sz="1400" dirty="0">
                <a:solidFill>
                  <a:srgbClr val="000000"/>
                </a:solidFill>
                <a:latin typeface="Museo Slab 500"/>
                <a:cs typeface="Calibri"/>
              </a:rPr>
              <a:t>The Education Trust—West</a:t>
            </a:r>
          </a:p>
        </p:txBody>
      </p:sp>
      <p:pic>
        <p:nvPicPr>
          <p:cNvPr id="6" name="Picture 6" descr="Students at a graduation ceremony">
            <a:extLst>
              <a:ext uri="{FF2B5EF4-FFF2-40B4-BE49-F238E27FC236}">
                <a16:creationId xmlns:a16="http://schemas.microsoft.com/office/drawing/2014/main" id="{5CAAAB3C-1455-47E3-5D62-E7E564BAC4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258" y="1558050"/>
            <a:ext cx="4022782" cy="2393453"/>
          </a:xfrm>
          <a:prstGeom prst="rect">
            <a:avLst/>
          </a:prstGeom>
          <a:effectLst>
            <a:softEdge rad="63500"/>
          </a:effectLst>
        </p:spPr>
      </p:pic>
      <p:sp>
        <p:nvSpPr>
          <p:cNvPr id="3" name="Rectangle: Rounded Corners 2">
            <a:extLst>
              <a:ext uri="{FF2B5EF4-FFF2-40B4-BE49-F238E27FC236}">
                <a16:creationId xmlns:a16="http://schemas.microsoft.com/office/drawing/2014/main" id="{08A2C11B-8C10-DBE1-1AAC-693A68EE931D}"/>
              </a:ext>
            </a:extLst>
          </p:cNvPr>
          <p:cNvSpPr/>
          <p:nvPr/>
        </p:nvSpPr>
        <p:spPr>
          <a:xfrm>
            <a:off x="610645" y="4194719"/>
            <a:ext cx="4304331" cy="18150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rgbClr val="000000"/>
                </a:solidFill>
                <a:latin typeface="Museo Slab 500"/>
                <a:ea typeface="+mn-lt"/>
                <a:cs typeface="+mn-lt"/>
              </a:rPr>
              <a:t>For questions about the content of this presentation, please contact: </a:t>
            </a:r>
          </a:p>
          <a:p>
            <a:r>
              <a:rPr lang="en-US" b="1" dirty="0">
                <a:solidFill>
                  <a:srgbClr val="000000"/>
                </a:solidFill>
                <a:latin typeface="Museo Slab 500"/>
                <a:cs typeface="Calibri"/>
              </a:rPr>
              <a:t>Camille </a:t>
            </a:r>
            <a:r>
              <a:rPr lang="en-US" b="1" dirty="0">
                <a:solidFill>
                  <a:srgbClr val="000000"/>
                </a:solidFill>
                <a:latin typeface="Museo Slab 500"/>
                <a:ea typeface="+mn-lt"/>
                <a:cs typeface="+mn-lt"/>
              </a:rPr>
              <a:t>Medrano</a:t>
            </a:r>
          </a:p>
          <a:p>
            <a:r>
              <a:rPr lang="en-US" sz="1600" dirty="0">
                <a:solidFill>
                  <a:srgbClr val="000000"/>
                </a:solidFill>
                <a:latin typeface="Museo Slab 500"/>
                <a:ea typeface="+mn-lt"/>
                <a:cs typeface="+mn-lt"/>
              </a:rPr>
              <a:t>Educator Engagement Associate</a:t>
            </a:r>
            <a:endParaRPr lang="en-US" sz="1600" dirty="0">
              <a:solidFill>
                <a:srgbClr val="000000"/>
              </a:solidFill>
              <a:highlight>
                <a:srgbClr val="FFFF00"/>
              </a:highlight>
              <a:latin typeface="Museo Slab 500"/>
              <a:ea typeface="+mn-lt"/>
              <a:cs typeface="+mn-lt"/>
            </a:endParaRPr>
          </a:p>
          <a:p>
            <a:r>
              <a:rPr lang="en-US" sz="1600" dirty="0">
                <a:solidFill>
                  <a:srgbClr val="000000"/>
                </a:solidFill>
                <a:latin typeface="Museo Slab 500"/>
                <a:ea typeface="+mn-lt"/>
                <a:cs typeface="+mn-lt"/>
              </a:rPr>
              <a:t>The Education Trust—West</a:t>
            </a:r>
          </a:p>
          <a:p>
            <a:r>
              <a:rPr lang="en-US" sz="1600" dirty="0">
                <a:solidFill>
                  <a:srgbClr val="000000"/>
                </a:solidFill>
                <a:latin typeface="Museo Slab 500"/>
                <a:cs typeface="Calibri"/>
              </a:rPr>
              <a:t>cmedrano@edtrustwest.org</a:t>
            </a:r>
          </a:p>
        </p:txBody>
      </p:sp>
    </p:spTree>
    <p:extLst>
      <p:ext uri="{BB962C8B-B14F-4D97-AF65-F5344CB8AC3E}">
        <p14:creationId xmlns:p14="http://schemas.microsoft.com/office/powerpoint/2010/main" val="149545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39880B-CF05-4B3E-A609-74EA8D9838F3}"/>
              </a:ext>
            </a:extLst>
          </p:cNvPr>
          <p:cNvSpPr/>
          <p:nvPr/>
        </p:nvSpPr>
        <p:spPr>
          <a:xfrm>
            <a:off x="9286875" y="5524500"/>
            <a:ext cx="2276475" cy="781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E25572-C96E-154B-AF32-B6EB68174484}"/>
              </a:ext>
            </a:extLst>
          </p:cNvPr>
          <p:cNvSpPr/>
          <p:nvPr/>
        </p:nvSpPr>
        <p:spPr>
          <a:xfrm>
            <a:off x="280587" y="4932122"/>
            <a:ext cx="4103297" cy="1384995"/>
          </a:xfrm>
          <a:prstGeom prst="rect">
            <a:avLst/>
          </a:prstGeom>
        </p:spPr>
        <p:txBody>
          <a:bodyPr wrap="square" lIns="0" tIns="0" rIns="457200" bIns="0" anchor="t">
            <a:spAutoFit/>
          </a:bodyPr>
          <a:lstStyle/>
          <a:p>
            <a:endParaRPr lang="en-US" sz="2000" spc="100">
              <a:solidFill>
                <a:srgbClr val="687378"/>
              </a:solidFill>
              <a:latin typeface="Calibri"/>
              <a:ea typeface="Source Sans Pro" panose="020B0503030403020204" pitchFamily="34" charset="0"/>
              <a:cs typeface="Calibri"/>
            </a:endParaRPr>
          </a:p>
          <a:p>
            <a:endParaRPr lang="en-US">
              <a:solidFill>
                <a:schemeClr val="bg1"/>
              </a:solidFill>
              <a:ea typeface="+mn-lt"/>
              <a:cs typeface="+mn-lt"/>
            </a:endParaRPr>
          </a:p>
          <a:p>
            <a:endParaRPr lang="en-US" sz="1600">
              <a:solidFill>
                <a:schemeClr val="bg1"/>
              </a:solidFill>
              <a:latin typeface="Museo Slab 700"/>
              <a:ea typeface="Source Sans Pro"/>
            </a:endParaRPr>
          </a:p>
          <a:p>
            <a:pPr>
              <a:spcBef>
                <a:spcPts val="2400"/>
              </a:spcBef>
            </a:pPr>
            <a:endParaRPr lang="en-US" sz="1600" b="1">
              <a:solidFill>
                <a:schemeClr val="bg1"/>
              </a:solidFill>
              <a:latin typeface="Source Sans Pro SemiBold" panose="020B0503030403020204" pitchFamily="34" charset="0"/>
              <a:ea typeface="Source Sans Pro SemiBold" panose="020B0503030403020204" pitchFamily="34" charset="0"/>
            </a:endParaRPr>
          </a:p>
        </p:txBody>
      </p:sp>
      <p:sp>
        <p:nvSpPr>
          <p:cNvPr id="6" name="Rectangle 5">
            <a:extLst>
              <a:ext uri="{FF2B5EF4-FFF2-40B4-BE49-F238E27FC236}">
                <a16:creationId xmlns:a16="http://schemas.microsoft.com/office/drawing/2014/main" id="{008F5BAB-3C76-47DA-B4CF-3C1B711C377F}"/>
              </a:ext>
            </a:extLst>
          </p:cNvPr>
          <p:cNvSpPr/>
          <p:nvPr/>
        </p:nvSpPr>
        <p:spPr>
          <a:xfrm>
            <a:off x="278202" y="1713085"/>
            <a:ext cx="4405221" cy="3847207"/>
          </a:xfrm>
          <a:prstGeom prst="rect">
            <a:avLst/>
          </a:prstGeom>
        </p:spPr>
        <p:txBody>
          <a:bodyPr wrap="square" lIns="0" tIns="0" rIns="457200" bIns="0" anchor="t">
            <a:spAutoFit/>
          </a:bodyPr>
          <a:lstStyle/>
          <a:p>
            <a:r>
              <a:rPr lang="en-US" sz="4000" b="1" spc="100" dirty="0">
                <a:solidFill>
                  <a:schemeClr val="accent4"/>
                </a:solidFill>
                <a:latin typeface="Source Sans Pro"/>
                <a:ea typeface="Source Sans Pro"/>
              </a:rPr>
              <a:t>Latinx Student Representation in Dual Enrollment</a:t>
            </a:r>
            <a:endParaRPr lang="en-US" sz="4000" b="1" spc="100" dirty="0">
              <a:solidFill>
                <a:schemeClr val="accent4"/>
              </a:solidFill>
              <a:latin typeface="Source Sans Pro"/>
              <a:ea typeface="Source Sans Pro" panose="020B0503030403020204" pitchFamily="34" charset="0"/>
            </a:endParaRPr>
          </a:p>
          <a:p>
            <a:endParaRPr lang="en-US" sz="2000" spc="100" dirty="0">
              <a:solidFill>
                <a:schemeClr val="accent4"/>
              </a:solidFill>
              <a:latin typeface="Calibri"/>
              <a:ea typeface="Source Sans Pro" panose="020B0503030403020204" pitchFamily="34" charset="0"/>
              <a:cs typeface="Calibri"/>
            </a:endParaRPr>
          </a:p>
          <a:p>
            <a:endParaRPr lang="en-US" dirty="0">
              <a:solidFill>
                <a:schemeClr val="accent4"/>
              </a:solidFill>
              <a:ea typeface="+mn-lt"/>
              <a:cs typeface="+mn-lt"/>
            </a:endParaRPr>
          </a:p>
          <a:p>
            <a:endParaRPr lang="en-US" sz="1600" dirty="0">
              <a:solidFill>
                <a:schemeClr val="accent4"/>
              </a:solidFill>
              <a:latin typeface="Museo Slab 700"/>
              <a:ea typeface="Source Sans Pro"/>
            </a:endParaRPr>
          </a:p>
          <a:p>
            <a:pPr>
              <a:spcBef>
                <a:spcPts val="2400"/>
              </a:spcBef>
            </a:pPr>
            <a:endParaRPr lang="en-US" sz="1600" b="1" dirty="0">
              <a:solidFill>
                <a:schemeClr val="bg1"/>
              </a:solidFill>
              <a:latin typeface="Source Sans Pro SemiBold" panose="020B0503030403020204" pitchFamily="34" charset="0"/>
              <a:ea typeface="Source Sans Pro SemiBold" panose="020B0503030403020204" pitchFamily="34" charset="0"/>
            </a:endParaRPr>
          </a:p>
        </p:txBody>
      </p:sp>
      <p:pic>
        <p:nvPicPr>
          <p:cNvPr id="10" name="Picture 10" descr="Map&#10;&#10;Description automatically generated">
            <a:extLst>
              <a:ext uri="{FF2B5EF4-FFF2-40B4-BE49-F238E27FC236}">
                <a16:creationId xmlns:a16="http://schemas.microsoft.com/office/drawing/2014/main" id="{0563F07A-8914-F153-B2CD-261FB62834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6480" y="1920213"/>
            <a:ext cx="5653454" cy="4211594"/>
          </a:xfrm>
          <a:prstGeom prst="rect">
            <a:avLst/>
          </a:prstGeom>
        </p:spPr>
      </p:pic>
      <p:sp>
        <p:nvSpPr>
          <p:cNvPr id="8" name="Rectangle: Rounded Corners 7">
            <a:extLst>
              <a:ext uri="{FF2B5EF4-FFF2-40B4-BE49-F238E27FC236}">
                <a16:creationId xmlns:a16="http://schemas.microsoft.com/office/drawing/2014/main" id="{5B2BD073-DFEE-D411-C994-897095F9435F}"/>
              </a:ext>
            </a:extLst>
          </p:cNvPr>
          <p:cNvSpPr/>
          <p:nvPr/>
        </p:nvSpPr>
        <p:spPr>
          <a:xfrm>
            <a:off x="6094236" y="117429"/>
            <a:ext cx="4427065" cy="170835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b="1">
                <a:solidFill>
                  <a:schemeClr val="bg1"/>
                </a:solidFill>
                <a:latin typeface="Calibri"/>
                <a:cs typeface="Calibri"/>
              </a:rPr>
              <a:t>[INSERT YOUR LOCAL CCD]</a:t>
            </a:r>
            <a:endParaRPr lang="en-US" sz="2800">
              <a:solidFill>
                <a:schemeClr val="bg1"/>
              </a:solidFill>
              <a:ea typeface="+mn-lt"/>
              <a:cs typeface="+mn-lt"/>
            </a:endParaRPr>
          </a:p>
          <a:p>
            <a:pPr marL="171450" indent="-171450">
              <a:buFont typeface="Arial,Sans-Serif"/>
              <a:buChar char="•"/>
            </a:pPr>
            <a:r>
              <a:rPr lang="en-US" sz="2800" b="1">
                <a:solidFill>
                  <a:schemeClr val="bg1"/>
                </a:solidFill>
                <a:latin typeface="Calibri"/>
                <a:cs typeface="Calibri"/>
              </a:rPr>
              <a:t>Participation score: x</a:t>
            </a:r>
            <a:endParaRPr lang="en-US" sz="2800">
              <a:solidFill>
                <a:schemeClr val="bg1"/>
              </a:solidFill>
              <a:ea typeface="+mn-lt"/>
              <a:cs typeface="+mn-lt"/>
            </a:endParaRPr>
          </a:p>
          <a:p>
            <a:pPr marL="171450" indent="-171450">
              <a:buFont typeface="Arial,Sans-Serif"/>
              <a:buChar char="•"/>
            </a:pPr>
            <a:r>
              <a:rPr lang="en-US" sz="2800" b="1">
                <a:solidFill>
                  <a:schemeClr val="bg1"/>
                </a:solidFill>
                <a:latin typeface="Calibri"/>
                <a:cs typeface="Calibri"/>
              </a:rPr>
              <a:t>Equity rating: x</a:t>
            </a:r>
            <a:endParaRPr lang="en-US" sz="2800">
              <a:solidFill>
                <a:schemeClr val="bg1"/>
              </a:solidFill>
              <a:ea typeface="+mn-lt"/>
              <a:cs typeface="+mn-lt"/>
            </a:endParaRPr>
          </a:p>
          <a:p>
            <a:pPr marL="171450" indent="-171450">
              <a:buFont typeface="Arial,Sans-Serif"/>
              <a:buChar char="•"/>
            </a:pPr>
            <a:r>
              <a:rPr lang="en-US" sz="2800" b="1">
                <a:solidFill>
                  <a:schemeClr val="bg1"/>
                </a:solidFill>
                <a:latin typeface="Calibri"/>
                <a:cs typeface="Calibri"/>
              </a:rPr>
              <a:t>Representation goal: x</a:t>
            </a:r>
            <a:endParaRPr lang="en-US"/>
          </a:p>
        </p:txBody>
      </p:sp>
    </p:spTree>
    <p:extLst>
      <p:ext uri="{BB962C8B-B14F-4D97-AF65-F5344CB8AC3E}">
        <p14:creationId xmlns:p14="http://schemas.microsoft.com/office/powerpoint/2010/main" val="1098346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4E870-6D03-4C49-B290-69593AA03335}"/>
              </a:ext>
            </a:extLst>
          </p:cNvPr>
          <p:cNvSpPr/>
          <p:nvPr/>
        </p:nvSpPr>
        <p:spPr>
          <a:xfrm>
            <a:off x="308241" y="3130996"/>
            <a:ext cx="4649169" cy="3320668"/>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r>
              <a:rPr lang="en-US" sz="2400" spc="100"/>
              <a:t>[Insert CCD Name] has [low, moderate, or high] representation of Latinx students in dual enrollment</a:t>
            </a:r>
            <a:endParaRPr lang="en-US" sz="2400" spc="100">
              <a:cs typeface="Calibri"/>
            </a:endParaRPr>
          </a:p>
          <a:p>
            <a:pPr marL="571500" indent="-228600">
              <a:lnSpc>
                <a:spcPct val="90000"/>
              </a:lnSpc>
              <a:spcAft>
                <a:spcPts val="600"/>
              </a:spcAft>
              <a:buFont typeface="Arial" panose="020B0604020202020204" pitchFamily="34" charset="0"/>
              <a:buChar char="•"/>
            </a:pPr>
            <a:r>
              <a:rPr lang="en-US" sz="2400" spc="100"/>
              <a:t>Leaders must set goals to [improve or sustain] student participation and success</a:t>
            </a:r>
            <a:endParaRPr lang="en-US" sz="2400" spc="100">
              <a:cs typeface="Calibri"/>
            </a:endParaRPr>
          </a:p>
          <a:p>
            <a:pPr marL="571500" indent="-228600">
              <a:lnSpc>
                <a:spcPct val="90000"/>
              </a:lnSpc>
              <a:spcAft>
                <a:spcPts val="600"/>
              </a:spcAft>
              <a:buFont typeface="Arial" panose="020B0604020202020204" pitchFamily="34" charset="0"/>
              <a:buChar char="•"/>
            </a:pPr>
            <a:endParaRPr lang="en-US" sz="2200" spc="100"/>
          </a:p>
          <a:p>
            <a:pPr marL="571500" indent="-228600">
              <a:lnSpc>
                <a:spcPct val="90000"/>
              </a:lnSpc>
              <a:spcAft>
                <a:spcPts val="600"/>
              </a:spcAft>
              <a:buFont typeface="Arial" panose="020B0604020202020204" pitchFamily="34" charset="0"/>
              <a:buChar char="•"/>
            </a:pPr>
            <a:endParaRPr lang="en-US" sz="2200" b="1" spc="100"/>
          </a:p>
        </p:txBody>
      </p:sp>
      <p:pic>
        <p:nvPicPr>
          <p:cNvPr id="6" name="Picture 6" descr="College students at graduation">
            <a:extLst>
              <a:ext uri="{FF2B5EF4-FFF2-40B4-BE49-F238E27FC236}">
                <a16:creationId xmlns:a16="http://schemas.microsoft.com/office/drawing/2014/main" id="{8C6B7207-FE07-843D-C74D-4B7EF8AF38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Rectangle: Rounded Corners 6">
            <a:extLst>
              <a:ext uri="{FF2B5EF4-FFF2-40B4-BE49-F238E27FC236}">
                <a16:creationId xmlns:a16="http://schemas.microsoft.com/office/drawing/2014/main" id="{548DFADF-5A5D-B88E-BA1D-FCAFCCA5EFF9}"/>
              </a:ext>
            </a:extLst>
          </p:cNvPr>
          <p:cNvSpPr/>
          <p:nvPr/>
        </p:nvSpPr>
        <p:spPr>
          <a:xfrm>
            <a:off x="304799" y="1165121"/>
            <a:ext cx="5002159" cy="170835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calibri light"/>
                <a:cs typeface="calibri light"/>
              </a:rPr>
              <a:t>Contextualizing the Data: What is this information telling us?</a:t>
            </a:r>
            <a:endParaRPr lang="en-US" sz="2800">
              <a:solidFill>
                <a:schemeClr val="bg1"/>
              </a:solidFill>
            </a:endParaRPr>
          </a:p>
        </p:txBody>
      </p:sp>
    </p:spTree>
    <p:extLst>
      <p:ext uri="{BB962C8B-B14F-4D97-AF65-F5344CB8AC3E}">
        <p14:creationId xmlns:p14="http://schemas.microsoft.com/office/powerpoint/2010/main" val="209283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266FC3-D2C9-8F40-9420-900C3E544000}"/>
              </a:ext>
            </a:extLst>
          </p:cNvPr>
          <p:cNvSpPr/>
          <p:nvPr/>
        </p:nvSpPr>
        <p:spPr>
          <a:xfrm>
            <a:off x="510081" y="1389147"/>
            <a:ext cx="4360002" cy="4154984"/>
          </a:xfrm>
          <a:prstGeom prst="rect">
            <a:avLst/>
          </a:prstGeom>
        </p:spPr>
        <p:txBody>
          <a:bodyPr wrap="square" lIns="0" tIns="0" rIns="457200" bIns="0" anchor="t">
            <a:spAutoFit/>
          </a:bodyPr>
          <a:lstStyle/>
          <a:p>
            <a:endParaRPr lang="en-US" sz="2000" b="1" dirty="0">
              <a:solidFill>
                <a:schemeClr val="accent4"/>
              </a:solidFill>
              <a:latin typeface="Source Sans Pro"/>
              <a:ea typeface="Source Sans Pro"/>
              <a:cs typeface="+mn-lt"/>
            </a:endParaRPr>
          </a:p>
          <a:p>
            <a:endParaRPr lang="en-US" sz="2000" dirty="0">
              <a:solidFill>
                <a:schemeClr val="accent4"/>
              </a:solidFill>
              <a:latin typeface="Source Sans Pro"/>
              <a:ea typeface="+mn-lt"/>
              <a:cs typeface="+mn-lt"/>
            </a:endParaRPr>
          </a:p>
          <a:p>
            <a:r>
              <a:rPr lang="en-US" sz="2800" b="1" spc="100" dirty="0">
                <a:solidFill>
                  <a:schemeClr val="accent4"/>
                </a:solidFill>
                <a:ea typeface="+mn-lt"/>
                <a:cs typeface="+mn-lt"/>
              </a:rPr>
              <a:t>Which California Community College District Dual Enrollment partnerships are best serving Black students locally? </a:t>
            </a:r>
          </a:p>
          <a:p>
            <a:endParaRPr lang="en-US" sz="2400" b="1" dirty="0">
              <a:solidFill>
                <a:schemeClr val="accent4"/>
              </a:solidFill>
              <a:latin typeface="Source Sans Pro"/>
              <a:ea typeface="Source Sans Pro"/>
              <a:cs typeface="Calibri"/>
            </a:endParaRPr>
          </a:p>
          <a:p>
            <a:endParaRPr lang="en-US" sz="2000" dirty="0">
              <a:solidFill>
                <a:schemeClr val="accent4"/>
              </a:solidFill>
              <a:latin typeface="Source Sans Pro"/>
              <a:ea typeface="Source Sans Pro"/>
              <a:cs typeface="Calibri"/>
            </a:endParaRPr>
          </a:p>
          <a:p>
            <a:endParaRPr lang="en-US" dirty="0">
              <a:solidFill>
                <a:schemeClr val="bg1"/>
              </a:solidFill>
              <a:cs typeface="Calibri"/>
            </a:endParaRPr>
          </a:p>
        </p:txBody>
      </p:sp>
      <p:sp>
        <p:nvSpPr>
          <p:cNvPr id="4" name="TextBox 3">
            <a:extLst>
              <a:ext uri="{FF2B5EF4-FFF2-40B4-BE49-F238E27FC236}">
                <a16:creationId xmlns:a16="http://schemas.microsoft.com/office/drawing/2014/main" id="{71F29ECB-C513-40DC-871F-43FB38F0DA96}"/>
              </a:ext>
            </a:extLst>
          </p:cNvPr>
          <p:cNvSpPr txBox="1"/>
          <p:nvPr/>
        </p:nvSpPr>
        <p:spPr>
          <a:xfrm>
            <a:off x="510081" y="5312864"/>
            <a:ext cx="35620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000000"/>
                </a:solidFill>
                <a:ea typeface="+mn-lt"/>
                <a:cs typeface="+mn-lt"/>
              </a:rPr>
              <a:t>Source: </a:t>
            </a:r>
            <a:r>
              <a:rPr lang="en-US" i="1">
                <a:solidFill>
                  <a:srgbClr val="000000"/>
                </a:solidFill>
                <a:ea typeface="+mn-lt"/>
                <a:cs typeface="+mn-lt"/>
                <a:hlinkClick r:id="rId3">
                  <a:extLst>
                    <a:ext uri="{A12FA001-AC4F-418D-AE19-62706E023703}">
                      <ahyp:hlinkClr xmlns:ahyp="http://schemas.microsoft.com/office/drawing/2018/hyperlinkcolor" val="tx"/>
                    </a:ext>
                  </a:extLst>
                </a:hlinkClick>
              </a:rPr>
              <a:t>JUMPSTART: Supplemental Data</a:t>
            </a:r>
            <a:endParaRPr lang="en-US" dirty="0">
              <a:solidFill>
                <a:srgbClr val="000000"/>
              </a:solidFill>
            </a:endParaRPr>
          </a:p>
        </p:txBody>
      </p:sp>
      <p:graphicFrame>
        <p:nvGraphicFramePr>
          <p:cNvPr id="5" name="Table 4">
            <a:extLst>
              <a:ext uri="{FF2B5EF4-FFF2-40B4-BE49-F238E27FC236}">
                <a16:creationId xmlns:a16="http://schemas.microsoft.com/office/drawing/2014/main" id="{7E7D9C42-9F66-44D4-AD82-5EE498A3AC5B}"/>
              </a:ext>
            </a:extLst>
          </p:cNvPr>
          <p:cNvGraphicFramePr>
            <a:graphicFrameLocks noGrp="1"/>
          </p:cNvGraphicFramePr>
          <p:nvPr>
            <p:extLst>
              <p:ext uri="{D42A27DB-BD31-4B8C-83A1-F6EECF244321}">
                <p14:modId xmlns:p14="http://schemas.microsoft.com/office/powerpoint/2010/main" val="3481502448"/>
              </p:ext>
            </p:extLst>
          </p:nvPr>
        </p:nvGraphicFramePr>
        <p:xfrm>
          <a:off x="4473677" y="2408902"/>
          <a:ext cx="5885803" cy="2011680"/>
        </p:xfrm>
        <a:graphic>
          <a:graphicData uri="http://schemas.openxmlformats.org/drawingml/2006/table">
            <a:tbl>
              <a:tblPr firstRow="1" bandRow="1">
                <a:tableStyleId>{F2DE63D5-997A-4646-A377-4702673A728D}</a:tableStyleId>
              </a:tblPr>
              <a:tblGrid>
                <a:gridCol w="1703294">
                  <a:extLst>
                    <a:ext uri="{9D8B030D-6E8A-4147-A177-3AD203B41FA5}">
                      <a16:colId xmlns:a16="http://schemas.microsoft.com/office/drawing/2014/main" val="972428295"/>
                    </a:ext>
                  </a:extLst>
                </a:gridCol>
                <a:gridCol w="2091931">
                  <a:extLst>
                    <a:ext uri="{9D8B030D-6E8A-4147-A177-3AD203B41FA5}">
                      <a16:colId xmlns:a16="http://schemas.microsoft.com/office/drawing/2014/main" val="500084058"/>
                    </a:ext>
                  </a:extLst>
                </a:gridCol>
                <a:gridCol w="2090578">
                  <a:extLst>
                    <a:ext uri="{9D8B030D-6E8A-4147-A177-3AD203B41FA5}">
                      <a16:colId xmlns:a16="http://schemas.microsoft.com/office/drawing/2014/main" val="4039600636"/>
                    </a:ext>
                  </a:extLst>
                </a:gridCol>
              </a:tblGrid>
              <a:tr h="361950">
                <a:tc gridSpan="3">
                  <a:txBody>
                    <a:bodyPr/>
                    <a:lstStyle/>
                    <a:p>
                      <a:pPr lvl="0" algn="ctr">
                        <a:buNone/>
                      </a:pPr>
                      <a:r>
                        <a:rPr lang="en-US" sz="1800">
                          <a:effectLst/>
                        </a:rPr>
                        <a:t>Black Students</a:t>
                      </a:r>
                    </a:p>
                  </a:txBody>
                  <a:tcPr>
                    <a:lnB w="12700">
                      <a:solidFill>
                        <a:schemeClr val="accent3"/>
                      </a:solidFill>
                    </a:lnB>
                  </a:tcPr>
                </a:tc>
                <a:tc hMerge="1">
                  <a:txBody>
                    <a:bodyPr/>
                    <a:lstStyle/>
                    <a:p>
                      <a:endParaRPr lang="en-US"/>
                    </a:p>
                  </a:txBody>
                  <a:tcPr>
                    <a:lnL w="12700">
                      <a:solidFill>
                        <a:schemeClr val="accent3"/>
                      </a:solidFill>
                    </a:lnL>
                    <a:lnR w="12700">
                      <a:solidFill>
                        <a:schemeClr val="accent3"/>
                      </a:solidFill>
                    </a:lnR>
                    <a:lnB w="12700">
                      <a:solidFill>
                        <a:schemeClr val="accent3"/>
                      </a:solidFill>
                    </a:lnB>
                  </a:tcPr>
                </a:tc>
                <a:tc hMerge="1">
                  <a:txBody>
                    <a:bodyPr/>
                    <a:lstStyle/>
                    <a:p>
                      <a:endParaRPr lang="en-US"/>
                    </a:p>
                  </a:txBody>
                  <a:tcPr>
                    <a:lnL w="12700">
                      <a:solidFill>
                        <a:schemeClr val="accent3"/>
                      </a:solidFill>
                    </a:lnL>
                    <a:lnB w="12700">
                      <a:solidFill>
                        <a:schemeClr val="accent3"/>
                      </a:solidFill>
                    </a:lnB>
                  </a:tcPr>
                </a:tc>
                <a:extLst>
                  <a:ext uri="{0D108BD9-81ED-4DB2-BD59-A6C34878D82A}">
                    <a16:rowId xmlns:a16="http://schemas.microsoft.com/office/drawing/2014/main" val="3929043823"/>
                  </a:ext>
                </a:extLst>
              </a:tr>
              <a:tr h="361950">
                <a:tc>
                  <a:txBody>
                    <a:bodyPr/>
                    <a:lstStyle/>
                    <a:p>
                      <a:pPr fontAlgn="base"/>
                      <a:endParaRPr lang="en-US" sz="1800">
                        <a:effectLst/>
                      </a:endParaRPr>
                    </a:p>
                  </a:txBody>
                  <a:tcPr>
                    <a:lnR w="12700">
                      <a:solidFill>
                        <a:schemeClr val="accent3"/>
                      </a:solidFill>
                    </a:lnR>
                    <a:lnT w="12700">
                      <a:solidFill>
                        <a:schemeClr val="accent3"/>
                      </a:solidFill>
                    </a:lnT>
                    <a:lnB w="12700">
                      <a:solidFill>
                        <a:schemeClr val="accent3"/>
                      </a:solidFill>
                    </a:lnB>
                  </a:tcPr>
                </a:tc>
                <a:tc>
                  <a:txBody>
                    <a:bodyPr/>
                    <a:lstStyle/>
                    <a:p>
                      <a:pPr fontAlgn="base"/>
                      <a:r>
                        <a:rPr lang="en-US" sz="1800">
                          <a:effectLst/>
                        </a:rPr>
                        <a:t>% CCD Students in this CCD from Ethnic Group​</a:t>
                      </a:r>
                      <a:endParaRPr lang="en-US">
                        <a:effectLst/>
                      </a:endParaRPr>
                    </a:p>
                  </a:txBody>
                  <a:tcPr>
                    <a:lnL w="12700" cap="flat" cmpd="sng" algn="ctr">
                      <a:solidFill>
                        <a:schemeClr val="accent3"/>
                      </a:solidFill>
                      <a:prstDash val="solid"/>
                      <a:round/>
                      <a:headEnd type="none" w="med" len="med"/>
                      <a:tailEnd type="none" w="med" len="med"/>
                    </a:lnL>
                    <a:lnR w="12700">
                      <a:solidFill>
                        <a:schemeClr val="accent3"/>
                      </a:solid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fontAlgn="base"/>
                      <a:r>
                        <a:rPr lang="en-US" sz="1800">
                          <a:effectLst/>
                        </a:rPr>
                        <a:t>% DE Students in this CCD from Ethnic Group​</a:t>
                      </a:r>
                      <a:endParaRPr lang="en-US">
                        <a:effectLst/>
                      </a:endParaRPr>
                    </a:p>
                  </a:txBody>
                  <a:tcPr>
                    <a:lnL w="12700">
                      <a:solidFill>
                        <a:schemeClr val="accent3"/>
                      </a:solidFill>
                    </a:lnL>
                    <a:lnT w="12700">
                      <a:solidFill>
                        <a:schemeClr val="accent3"/>
                      </a:solidFill>
                    </a:lnT>
                    <a:lnB w="12700">
                      <a:solidFill>
                        <a:schemeClr val="accent3"/>
                      </a:solidFill>
                    </a:lnB>
                  </a:tcPr>
                </a:tc>
                <a:extLst>
                  <a:ext uri="{0D108BD9-81ED-4DB2-BD59-A6C34878D82A}">
                    <a16:rowId xmlns:a16="http://schemas.microsoft.com/office/drawing/2014/main" val="3362261594"/>
                  </a:ext>
                </a:extLst>
              </a:tr>
              <a:tr h="361950">
                <a:tc>
                  <a:txBody>
                    <a:bodyPr/>
                    <a:lstStyle/>
                    <a:p>
                      <a:pPr fontAlgn="auto"/>
                      <a:r>
                        <a:rPr lang="en-US" sz="1800">
                          <a:effectLst/>
                        </a:rPr>
                        <a:t>​[CCD Name]</a:t>
                      </a:r>
                    </a:p>
                  </a:txBody>
                  <a:tcPr>
                    <a:lnR w="12700">
                      <a:solidFill>
                        <a:schemeClr val="accent3"/>
                      </a:solidFill>
                    </a:lnR>
                    <a:lnT w="12700">
                      <a:solidFill>
                        <a:schemeClr val="accent3"/>
                      </a:solidFill>
                    </a:lnT>
                    <a:lnB w="12700">
                      <a:solidFill>
                        <a:schemeClr val="accent3"/>
                      </a:solidFill>
                    </a:lnB>
                  </a:tcPr>
                </a:tc>
                <a:tc>
                  <a:txBody>
                    <a:bodyPr/>
                    <a:lstStyle/>
                    <a:p>
                      <a:pPr fontAlgn="auto"/>
                      <a:r>
                        <a:rPr lang="en-US" sz="1800" dirty="0">
                          <a:effectLst/>
                        </a:rPr>
                        <a:t>​</a:t>
                      </a:r>
                    </a:p>
                  </a:txBody>
                  <a:tcPr>
                    <a:lnL w="12700" cap="flat" cmpd="sng" algn="ctr">
                      <a:solidFill>
                        <a:schemeClr val="accent3"/>
                      </a:solidFill>
                      <a:prstDash val="solid"/>
                      <a:round/>
                      <a:headEnd type="none" w="med" len="med"/>
                      <a:tailEnd type="none" w="med" len="med"/>
                    </a:lnL>
                    <a:lnR w="12700">
                      <a:solidFill>
                        <a:schemeClr val="accent3"/>
                      </a:solid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fontAlgn="auto"/>
                      <a:r>
                        <a:rPr lang="en-US" sz="1800">
                          <a:effectLst/>
                        </a:rPr>
                        <a:t>​</a:t>
                      </a:r>
                    </a:p>
                  </a:txBody>
                  <a:tcPr>
                    <a:lnL w="12700">
                      <a:solidFill>
                        <a:schemeClr val="accent3"/>
                      </a:solidFill>
                    </a:lnL>
                    <a:lnT w="12700">
                      <a:solidFill>
                        <a:schemeClr val="accent3"/>
                      </a:solidFill>
                    </a:lnT>
                    <a:lnB w="12700">
                      <a:solidFill>
                        <a:schemeClr val="accent3"/>
                      </a:solidFill>
                    </a:lnB>
                  </a:tcPr>
                </a:tc>
                <a:extLst>
                  <a:ext uri="{0D108BD9-81ED-4DB2-BD59-A6C34878D82A}">
                    <a16:rowId xmlns:a16="http://schemas.microsoft.com/office/drawing/2014/main" val="1792328338"/>
                  </a:ext>
                </a:extLst>
              </a:tr>
              <a:tr h="361950">
                <a:tc>
                  <a:txBody>
                    <a:bodyPr/>
                    <a:lstStyle/>
                    <a:p>
                      <a:pPr fontAlgn="auto"/>
                      <a:r>
                        <a:rPr lang="en-US" sz="1800">
                          <a:effectLst/>
                        </a:rPr>
                        <a:t>​[</a:t>
                      </a:r>
                      <a:r>
                        <a:rPr lang="en-US" sz="1800" b="0" i="0" u="none" strike="noStrike" noProof="0">
                          <a:effectLst/>
                          <a:latin typeface="Calibri"/>
                        </a:rPr>
                        <a:t>CCD Name]</a:t>
                      </a:r>
                      <a:endParaRPr lang="en-US" sz="1800">
                        <a:effectLst/>
                      </a:endParaRPr>
                    </a:p>
                  </a:txBody>
                  <a:tcPr>
                    <a:lnR w="12700">
                      <a:solidFill>
                        <a:schemeClr val="accent3"/>
                      </a:solidFill>
                    </a:lnR>
                    <a:lnT w="12700">
                      <a:solidFill>
                        <a:schemeClr val="accent3"/>
                      </a:solidFill>
                    </a:lnT>
                  </a:tcPr>
                </a:tc>
                <a:tc>
                  <a:txBody>
                    <a:bodyPr/>
                    <a:lstStyle/>
                    <a:p>
                      <a:pPr fontAlgn="auto"/>
                      <a:r>
                        <a:rPr lang="en-US" sz="1800" dirty="0">
                          <a:effectLst/>
                        </a:rPr>
                        <a:t>​</a:t>
                      </a:r>
                    </a:p>
                  </a:txBody>
                  <a:tcPr>
                    <a:lnL w="12700" cap="flat" cmpd="sng" algn="ctr">
                      <a:solidFill>
                        <a:schemeClr val="accent3"/>
                      </a:solidFill>
                      <a:prstDash val="solid"/>
                      <a:round/>
                      <a:headEnd type="none" w="med" len="med"/>
                      <a:tailEnd type="none" w="med" len="med"/>
                    </a:lnL>
                    <a:lnR w="12700">
                      <a:solidFill>
                        <a:schemeClr val="accent3"/>
                      </a:solidFill>
                    </a:lnR>
                    <a:lnT w="12700" cap="flat" cmpd="sng" algn="ctr">
                      <a:solidFill>
                        <a:schemeClr val="accent3"/>
                      </a:solidFill>
                      <a:prstDash val="solid"/>
                      <a:round/>
                      <a:headEnd type="none" w="med" len="med"/>
                      <a:tailEnd type="none" w="med" len="med"/>
                    </a:lnT>
                  </a:tcPr>
                </a:tc>
                <a:tc>
                  <a:txBody>
                    <a:bodyPr/>
                    <a:lstStyle/>
                    <a:p>
                      <a:pPr fontAlgn="auto"/>
                      <a:r>
                        <a:rPr lang="en-US" sz="1800" dirty="0">
                          <a:effectLst/>
                        </a:rPr>
                        <a:t>​</a:t>
                      </a:r>
                    </a:p>
                  </a:txBody>
                  <a:tcPr>
                    <a:lnL w="12700">
                      <a:solidFill>
                        <a:schemeClr val="accent3"/>
                      </a:solidFill>
                    </a:lnL>
                    <a:lnT w="12700">
                      <a:solidFill>
                        <a:schemeClr val="accent3"/>
                      </a:solidFill>
                    </a:lnT>
                  </a:tcPr>
                </a:tc>
                <a:extLst>
                  <a:ext uri="{0D108BD9-81ED-4DB2-BD59-A6C34878D82A}">
                    <a16:rowId xmlns:a16="http://schemas.microsoft.com/office/drawing/2014/main" val="403313024"/>
                  </a:ext>
                </a:extLst>
              </a:tr>
            </a:tbl>
          </a:graphicData>
        </a:graphic>
      </p:graphicFrame>
      <p:sp>
        <p:nvSpPr>
          <p:cNvPr id="6" name="TextBox 5">
            <a:extLst>
              <a:ext uri="{FF2B5EF4-FFF2-40B4-BE49-F238E27FC236}">
                <a16:creationId xmlns:a16="http://schemas.microsoft.com/office/drawing/2014/main" id="{0959853D-958B-481A-8829-F36E3FB4CDC1}"/>
              </a:ext>
            </a:extLst>
          </p:cNvPr>
          <p:cNvSpPr txBox="1"/>
          <p:nvPr/>
        </p:nvSpPr>
        <p:spPr>
          <a:xfrm>
            <a:off x="4481926" y="1244215"/>
            <a:ext cx="3225314" cy="830997"/>
          </a:xfrm>
          <a:prstGeom prst="rect">
            <a:avLst/>
          </a:prstGeom>
          <a:solidFill>
            <a:schemeClr val="bg2"/>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chemeClr val="bg1"/>
                </a:solidFill>
                <a:ea typeface="+mn-lt"/>
                <a:cs typeface="+mn-lt"/>
              </a:rPr>
              <a:t>Insert data points from supplemental data</a:t>
            </a:r>
            <a:endParaRPr lang="en-US" i="1">
              <a:solidFill>
                <a:schemeClr val="bg1"/>
              </a:solidFill>
            </a:endParaRPr>
          </a:p>
        </p:txBody>
      </p:sp>
      <p:sp>
        <p:nvSpPr>
          <p:cNvPr id="8" name="TextBox 7">
            <a:extLst>
              <a:ext uri="{FF2B5EF4-FFF2-40B4-BE49-F238E27FC236}">
                <a16:creationId xmlns:a16="http://schemas.microsoft.com/office/drawing/2014/main" id="{42B99B38-D8CD-456C-8A33-C55050236290}"/>
              </a:ext>
            </a:extLst>
          </p:cNvPr>
          <p:cNvSpPr txBox="1"/>
          <p:nvPr/>
        </p:nvSpPr>
        <p:spPr>
          <a:xfrm>
            <a:off x="6206198" y="569869"/>
            <a:ext cx="4772664" cy="461665"/>
          </a:xfrm>
          <a:prstGeom prst="rect">
            <a:avLst/>
          </a:prstGeom>
          <a:solidFill>
            <a:schemeClr val="accent6"/>
          </a:solid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ea typeface="+mn-lt"/>
                <a:cs typeface="+mn-lt"/>
              </a:rPr>
              <a:t>Top 2 neighboring service districts</a:t>
            </a:r>
            <a:r>
              <a:rPr lang="en-US" sz="2400" b="1">
                <a:solidFill>
                  <a:srgbClr val="687378"/>
                </a:solidFill>
                <a:ea typeface="+mn-lt"/>
                <a:cs typeface="+mn-lt"/>
              </a:rPr>
              <a:t> </a:t>
            </a:r>
            <a:endParaRPr lang="en-US"/>
          </a:p>
        </p:txBody>
      </p:sp>
    </p:spTree>
    <p:extLst>
      <p:ext uri="{BB962C8B-B14F-4D97-AF65-F5344CB8AC3E}">
        <p14:creationId xmlns:p14="http://schemas.microsoft.com/office/powerpoint/2010/main" val="234629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FE7FE3-425F-4A40-9C94-6B7DCA66C1C1}"/>
              </a:ext>
            </a:extLst>
          </p:cNvPr>
          <p:cNvSpPr/>
          <p:nvPr/>
        </p:nvSpPr>
        <p:spPr>
          <a:xfrm>
            <a:off x="9296400" y="5490529"/>
            <a:ext cx="2276475" cy="781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E25572-C96E-154B-AF32-B6EB68174484}"/>
              </a:ext>
            </a:extLst>
          </p:cNvPr>
          <p:cNvSpPr/>
          <p:nvPr/>
        </p:nvSpPr>
        <p:spPr>
          <a:xfrm>
            <a:off x="280587" y="4932122"/>
            <a:ext cx="4103297" cy="1384995"/>
          </a:xfrm>
          <a:prstGeom prst="rect">
            <a:avLst/>
          </a:prstGeom>
        </p:spPr>
        <p:txBody>
          <a:bodyPr wrap="square" lIns="0" tIns="0" rIns="457200" bIns="0" anchor="t">
            <a:spAutoFit/>
          </a:bodyPr>
          <a:lstStyle/>
          <a:p>
            <a:endParaRPr lang="en-US" sz="2000" spc="100">
              <a:solidFill>
                <a:srgbClr val="687378"/>
              </a:solidFill>
              <a:latin typeface="Calibri"/>
              <a:ea typeface="Source Sans Pro" panose="020B0503030403020204" pitchFamily="34" charset="0"/>
              <a:cs typeface="Calibri"/>
            </a:endParaRPr>
          </a:p>
          <a:p>
            <a:endParaRPr lang="en-US">
              <a:solidFill>
                <a:schemeClr val="bg1"/>
              </a:solidFill>
              <a:ea typeface="+mn-lt"/>
              <a:cs typeface="+mn-lt"/>
            </a:endParaRPr>
          </a:p>
          <a:p>
            <a:endParaRPr lang="en-US" sz="1600">
              <a:solidFill>
                <a:schemeClr val="bg1"/>
              </a:solidFill>
              <a:latin typeface="Museo Slab 700"/>
              <a:ea typeface="Source Sans Pro"/>
            </a:endParaRPr>
          </a:p>
          <a:p>
            <a:pPr>
              <a:spcBef>
                <a:spcPts val="2400"/>
              </a:spcBef>
            </a:pPr>
            <a:endParaRPr lang="en-US" sz="1600" b="1">
              <a:solidFill>
                <a:schemeClr val="bg1"/>
              </a:solidFill>
              <a:latin typeface="Source Sans Pro SemiBold" panose="020B0503030403020204" pitchFamily="34" charset="0"/>
              <a:ea typeface="Source Sans Pro SemiBold" panose="020B0503030403020204" pitchFamily="34" charset="0"/>
            </a:endParaRPr>
          </a:p>
        </p:txBody>
      </p:sp>
      <p:sp>
        <p:nvSpPr>
          <p:cNvPr id="6" name="Rectangle 5">
            <a:extLst>
              <a:ext uri="{FF2B5EF4-FFF2-40B4-BE49-F238E27FC236}">
                <a16:creationId xmlns:a16="http://schemas.microsoft.com/office/drawing/2014/main" id="{008F5BAB-3C76-47DA-B4CF-3C1B711C377F}"/>
              </a:ext>
            </a:extLst>
          </p:cNvPr>
          <p:cNvSpPr/>
          <p:nvPr/>
        </p:nvSpPr>
        <p:spPr>
          <a:xfrm>
            <a:off x="278202" y="1713085"/>
            <a:ext cx="4405221" cy="2000548"/>
          </a:xfrm>
          <a:prstGeom prst="rect">
            <a:avLst/>
          </a:prstGeom>
        </p:spPr>
        <p:txBody>
          <a:bodyPr wrap="square" lIns="0" tIns="0" rIns="457200" bIns="0" anchor="t">
            <a:spAutoFit/>
          </a:bodyPr>
          <a:lstStyle/>
          <a:p>
            <a:endParaRPr lang="en-US" sz="4000" b="1" spc="100">
              <a:solidFill>
                <a:schemeClr val="bg1"/>
              </a:solidFill>
              <a:latin typeface="Source Sans Pro"/>
              <a:ea typeface="Source Sans Pro" panose="020B0503030403020204" pitchFamily="34" charset="0"/>
            </a:endParaRPr>
          </a:p>
          <a:p>
            <a:endParaRPr lang="en-US" sz="2000" spc="100">
              <a:solidFill>
                <a:srgbClr val="687378"/>
              </a:solidFill>
              <a:latin typeface="Calibri"/>
              <a:ea typeface="Source Sans Pro" panose="020B0503030403020204" pitchFamily="34" charset="0"/>
              <a:cs typeface="Calibri"/>
            </a:endParaRPr>
          </a:p>
          <a:p>
            <a:endParaRPr lang="en-US">
              <a:solidFill>
                <a:schemeClr val="bg1"/>
              </a:solidFill>
              <a:ea typeface="+mn-lt"/>
              <a:cs typeface="+mn-lt"/>
            </a:endParaRPr>
          </a:p>
          <a:p>
            <a:endParaRPr lang="en-US" sz="1600">
              <a:solidFill>
                <a:schemeClr val="bg1"/>
              </a:solidFill>
              <a:latin typeface="Museo Slab 700"/>
              <a:ea typeface="Source Sans Pro"/>
            </a:endParaRPr>
          </a:p>
          <a:p>
            <a:pPr>
              <a:spcBef>
                <a:spcPts val="2400"/>
              </a:spcBef>
            </a:pPr>
            <a:endParaRPr lang="en-US" sz="1600" b="1">
              <a:solidFill>
                <a:schemeClr val="bg1"/>
              </a:solidFill>
              <a:latin typeface="Source Sans Pro SemiBold" panose="020B0503030403020204" pitchFamily="34" charset="0"/>
              <a:ea typeface="Source Sans Pro SemiBold" panose="020B0503030403020204" pitchFamily="34" charset="0"/>
            </a:endParaRPr>
          </a:p>
        </p:txBody>
      </p:sp>
      <p:sp>
        <p:nvSpPr>
          <p:cNvPr id="8" name="TextBox 7">
            <a:extLst>
              <a:ext uri="{FF2B5EF4-FFF2-40B4-BE49-F238E27FC236}">
                <a16:creationId xmlns:a16="http://schemas.microsoft.com/office/drawing/2014/main" id="{7FE4D08C-7415-46E6-BD88-30F92248AF7E}"/>
              </a:ext>
            </a:extLst>
          </p:cNvPr>
          <p:cNvSpPr txBox="1"/>
          <p:nvPr/>
        </p:nvSpPr>
        <p:spPr>
          <a:xfrm>
            <a:off x="5514312" y="483544"/>
            <a:ext cx="4928238" cy="461665"/>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ea typeface="+mn-lt"/>
                <a:cs typeface="+mn-lt"/>
              </a:rPr>
              <a:t>Top 2 neighboring service districts</a:t>
            </a:r>
            <a:endParaRPr lang="en-US" sz="2400" b="1">
              <a:solidFill>
                <a:schemeClr val="bg1"/>
              </a:solidFill>
              <a:cs typeface="Calibri"/>
            </a:endParaRPr>
          </a:p>
        </p:txBody>
      </p:sp>
      <p:sp>
        <p:nvSpPr>
          <p:cNvPr id="9" name="TextBox 8">
            <a:extLst>
              <a:ext uri="{FF2B5EF4-FFF2-40B4-BE49-F238E27FC236}">
                <a16:creationId xmlns:a16="http://schemas.microsoft.com/office/drawing/2014/main" id="{CA78FAFA-7E71-427C-9772-678911BC5BD5}"/>
              </a:ext>
            </a:extLst>
          </p:cNvPr>
          <p:cNvSpPr txBox="1"/>
          <p:nvPr/>
        </p:nvSpPr>
        <p:spPr>
          <a:xfrm>
            <a:off x="4543377" y="1490022"/>
            <a:ext cx="3338203" cy="830997"/>
          </a:xfrm>
          <a:prstGeom prst="rect">
            <a:avLst/>
          </a:prstGeom>
          <a:solidFill>
            <a:schemeClr val="bg2"/>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chemeClr val="bg1"/>
                </a:solidFill>
                <a:ea typeface="+mn-lt"/>
                <a:cs typeface="+mn-lt"/>
              </a:rPr>
              <a:t>Insert data points from supplemental data</a:t>
            </a:r>
            <a:endParaRPr lang="en-US" i="1">
              <a:solidFill>
                <a:schemeClr val="bg1"/>
              </a:solidFill>
            </a:endParaRPr>
          </a:p>
        </p:txBody>
      </p:sp>
      <p:graphicFrame>
        <p:nvGraphicFramePr>
          <p:cNvPr id="4" name="Table 3">
            <a:extLst>
              <a:ext uri="{FF2B5EF4-FFF2-40B4-BE49-F238E27FC236}">
                <a16:creationId xmlns:a16="http://schemas.microsoft.com/office/drawing/2014/main" id="{6A8181E3-2E40-4645-9A49-72C0066FC598}"/>
              </a:ext>
            </a:extLst>
          </p:cNvPr>
          <p:cNvGraphicFramePr>
            <a:graphicFrameLocks noGrp="1"/>
          </p:cNvGraphicFramePr>
          <p:nvPr>
            <p:extLst>
              <p:ext uri="{D42A27DB-BD31-4B8C-83A1-F6EECF244321}">
                <p14:modId xmlns:p14="http://schemas.microsoft.com/office/powerpoint/2010/main" val="2287369360"/>
              </p:ext>
            </p:extLst>
          </p:nvPr>
        </p:nvGraphicFramePr>
        <p:xfrm>
          <a:off x="4535129" y="2716160"/>
          <a:ext cx="5603442" cy="2049331"/>
        </p:xfrm>
        <a:graphic>
          <a:graphicData uri="http://schemas.openxmlformats.org/drawingml/2006/table">
            <a:tbl>
              <a:tblPr firstRow="1" bandRow="1">
                <a:tableStyleId>{0E3FDE45-AF77-4B5C-9715-49D594BDF05E}</a:tableStyleId>
              </a:tblPr>
              <a:tblGrid>
                <a:gridCol w="1419410">
                  <a:extLst>
                    <a:ext uri="{9D8B030D-6E8A-4147-A177-3AD203B41FA5}">
                      <a16:colId xmlns:a16="http://schemas.microsoft.com/office/drawing/2014/main" val="972428295"/>
                    </a:ext>
                  </a:extLst>
                </a:gridCol>
                <a:gridCol w="2076823">
                  <a:extLst>
                    <a:ext uri="{9D8B030D-6E8A-4147-A177-3AD203B41FA5}">
                      <a16:colId xmlns:a16="http://schemas.microsoft.com/office/drawing/2014/main" val="500084058"/>
                    </a:ext>
                  </a:extLst>
                </a:gridCol>
                <a:gridCol w="2107209">
                  <a:extLst>
                    <a:ext uri="{9D8B030D-6E8A-4147-A177-3AD203B41FA5}">
                      <a16:colId xmlns:a16="http://schemas.microsoft.com/office/drawing/2014/main" val="4039600636"/>
                    </a:ext>
                  </a:extLst>
                </a:gridCol>
              </a:tblGrid>
              <a:tr h="403411">
                <a:tc gridSpan="3">
                  <a:txBody>
                    <a:bodyPr/>
                    <a:lstStyle/>
                    <a:p>
                      <a:pPr lvl="0" algn="ctr">
                        <a:buNone/>
                      </a:pPr>
                      <a:r>
                        <a:rPr lang="en-US" sz="1800">
                          <a:solidFill>
                            <a:schemeClr val="bg1"/>
                          </a:solidFill>
                          <a:effectLst/>
                        </a:rPr>
                        <a:t>Native American Students</a:t>
                      </a:r>
                      <a:endParaRPr lang="en-US"/>
                    </a:p>
                  </a:txBody>
                  <a:tcPr>
                    <a:lnL w="12700">
                      <a:solidFill>
                        <a:srgbClr val="8A709E"/>
                      </a:solidFill>
                    </a:lnL>
                    <a:lnR w="12700">
                      <a:solidFill>
                        <a:srgbClr val="8A709E"/>
                      </a:solidFill>
                    </a:lnR>
                    <a:lnT w="12700">
                      <a:solidFill>
                        <a:srgbClr val="8A709E"/>
                      </a:solidFill>
                    </a:lnT>
                    <a:lnB w="12700">
                      <a:solidFill>
                        <a:srgbClr val="8A709E"/>
                      </a:solidFill>
                    </a:lnB>
                    <a:solidFill>
                      <a:srgbClr val="8A709E"/>
                    </a:solidFill>
                  </a:tcPr>
                </a:tc>
                <a:tc hMerge="1">
                  <a:txBody>
                    <a:bodyPr/>
                    <a:lstStyle/>
                    <a:p>
                      <a:endParaRPr lang="en-US"/>
                    </a:p>
                  </a:txBody>
                  <a:tcPr>
                    <a:lnL w="12700" cap="flat" cmpd="sng" algn="ctr">
                      <a:solidFill>
                        <a:srgbClr val="8A709E"/>
                      </a:solidFill>
                      <a:prstDash val="solid"/>
                      <a:round/>
                      <a:headEnd type="none" w="med" len="med"/>
                      <a:tailEnd type="none" w="med" len="med"/>
                    </a:lnL>
                    <a:lnR w="12700">
                      <a:solidFill>
                        <a:srgbClr val="8A709E"/>
                      </a:solidFill>
                    </a:lnR>
                    <a:lnT w="12700">
                      <a:solidFill>
                        <a:srgbClr val="8A709E"/>
                      </a:solidFill>
                    </a:lnT>
                    <a:lnB w="12700" cap="flat" cmpd="sng" algn="ctr">
                      <a:solidFill>
                        <a:srgbClr val="8A709E"/>
                      </a:solidFill>
                      <a:prstDash val="solid"/>
                      <a:round/>
                      <a:headEnd type="none" w="med" len="med"/>
                      <a:tailEnd type="none" w="med" len="med"/>
                    </a:lnB>
                    <a:solidFill>
                      <a:srgbClr val="8A709E"/>
                    </a:solidFill>
                  </a:tcPr>
                </a:tc>
                <a:tc hMerge="1">
                  <a:txBody>
                    <a:bodyPr/>
                    <a:lstStyle/>
                    <a:p>
                      <a:endParaRPr lang="en-US"/>
                    </a:p>
                  </a:txBody>
                  <a:tcPr>
                    <a:lnL w="12700">
                      <a:solidFill>
                        <a:srgbClr val="8A709E"/>
                      </a:solidFill>
                    </a:lnL>
                    <a:lnR w="12700">
                      <a:solidFill>
                        <a:srgbClr val="8A709E"/>
                      </a:solidFill>
                    </a:lnR>
                    <a:lnT w="12700">
                      <a:solidFill>
                        <a:srgbClr val="8A709E"/>
                      </a:solidFill>
                    </a:lnT>
                    <a:lnB w="12700">
                      <a:solidFill>
                        <a:srgbClr val="8A709E"/>
                      </a:solidFill>
                    </a:lnB>
                    <a:solidFill>
                      <a:srgbClr val="8A709E"/>
                    </a:solidFill>
                  </a:tcPr>
                </a:tc>
                <a:extLst>
                  <a:ext uri="{0D108BD9-81ED-4DB2-BD59-A6C34878D82A}">
                    <a16:rowId xmlns:a16="http://schemas.microsoft.com/office/drawing/2014/main" val="3362261594"/>
                  </a:ext>
                </a:extLst>
              </a:tr>
              <a:tr h="361950">
                <a:tc>
                  <a:txBody>
                    <a:bodyPr/>
                    <a:lstStyle/>
                    <a:p>
                      <a:pPr lvl="0">
                        <a:buNone/>
                      </a:pPr>
                      <a:endParaRPr lang="en-US" sz="1800">
                        <a:effectLst/>
                      </a:endParaRPr>
                    </a:p>
                  </a:txBody>
                  <a:tcPr>
                    <a:lnL w="12700">
                      <a:solidFill>
                        <a:srgbClr val="8A709E"/>
                      </a:solidFill>
                    </a:lnL>
                    <a:lnR w="12700">
                      <a:solidFill>
                        <a:srgbClr val="8A709E"/>
                      </a:solidFill>
                    </a:lnR>
                    <a:lnT w="12700">
                      <a:solidFill>
                        <a:srgbClr val="8A709E"/>
                      </a:solidFill>
                    </a:lnT>
                    <a:lnB w="12700">
                      <a:solidFill>
                        <a:srgbClr val="8A709E"/>
                      </a:solidFill>
                    </a:lnB>
                    <a:noFill/>
                  </a:tcPr>
                </a:tc>
                <a:tc>
                  <a:txBody>
                    <a:bodyPr/>
                    <a:lstStyle/>
                    <a:p>
                      <a:pPr lvl="0">
                        <a:buNone/>
                      </a:pPr>
                      <a:r>
                        <a:rPr lang="en-US" sz="1800">
                          <a:effectLst/>
                        </a:rPr>
                        <a:t>% CCD Students in this CCD from Ethnic Group​</a:t>
                      </a:r>
                      <a:endParaRPr lang="en-US">
                        <a:effectLst/>
                      </a:endParaRPr>
                    </a:p>
                  </a:txBody>
                  <a:tcPr>
                    <a:lnL w="12700">
                      <a:solidFill>
                        <a:srgbClr val="8A709E"/>
                      </a:solidFill>
                    </a:lnL>
                    <a:lnR w="12700">
                      <a:solidFill>
                        <a:srgbClr val="8A709E"/>
                      </a:solidFill>
                    </a:lnR>
                    <a:lnT w="12700">
                      <a:solidFill>
                        <a:srgbClr val="8A709E"/>
                      </a:solidFill>
                    </a:lnT>
                    <a:lnB w="12700">
                      <a:solidFill>
                        <a:srgbClr val="8A709E"/>
                      </a:solidFill>
                    </a:lnB>
                    <a:noFill/>
                  </a:tcPr>
                </a:tc>
                <a:tc>
                  <a:txBody>
                    <a:bodyPr/>
                    <a:lstStyle/>
                    <a:p>
                      <a:pPr lvl="0">
                        <a:buNone/>
                      </a:pPr>
                      <a:r>
                        <a:rPr lang="en-US" sz="1800">
                          <a:effectLst/>
                        </a:rPr>
                        <a:t>% DE Students in this CCD from Ethnic Group​</a:t>
                      </a:r>
                      <a:endParaRPr lang="en-US">
                        <a:effectLst/>
                      </a:endParaRPr>
                    </a:p>
                  </a:txBody>
                  <a:tcPr>
                    <a:lnL w="12700">
                      <a:solidFill>
                        <a:srgbClr val="8A709E"/>
                      </a:solidFill>
                    </a:lnL>
                    <a:lnR w="12700">
                      <a:solidFill>
                        <a:srgbClr val="8A709E"/>
                      </a:solidFill>
                    </a:lnR>
                    <a:lnT w="12700">
                      <a:solidFill>
                        <a:srgbClr val="8A709E"/>
                      </a:solidFill>
                    </a:lnT>
                    <a:lnB w="12700">
                      <a:solidFill>
                        <a:srgbClr val="8A709E"/>
                      </a:solidFill>
                    </a:lnB>
                    <a:noFill/>
                  </a:tcPr>
                </a:tc>
                <a:extLst>
                  <a:ext uri="{0D108BD9-81ED-4DB2-BD59-A6C34878D82A}">
                    <a16:rowId xmlns:a16="http://schemas.microsoft.com/office/drawing/2014/main" val="2773930923"/>
                  </a:ext>
                </a:extLst>
              </a:tr>
              <a:tr h="361950">
                <a:tc>
                  <a:txBody>
                    <a:bodyPr/>
                    <a:lstStyle/>
                    <a:p>
                      <a:pPr fontAlgn="auto"/>
                      <a:r>
                        <a:rPr lang="en-US" sz="1800">
                          <a:effectLst/>
                        </a:rPr>
                        <a:t>​[CCD name]</a:t>
                      </a:r>
                    </a:p>
                  </a:txBody>
                  <a:tcPr>
                    <a:lnL w="12700">
                      <a:solidFill>
                        <a:srgbClr val="8A709E"/>
                      </a:solidFill>
                    </a:lnL>
                    <a:lnR w="12700">
                      <a:solidFill>
                        <a:srgbClr val="8A709E"/>
                      </a:solidFill>
                    </a:lnR>
                    <a:lnT w="12700">
                      <a:solidFill>
                        <a:srgbClr val="8A709E"/>
                      </a:solidFill>
                    </a:lnT>
                    <a:lnB w="12700">
                      <a:solidFill>
                        <a:srgbClr val="8A709E"/>
                      </a:solidFill>
                    </a:lnB>
                    <a:noFill/>
                  </a:tcPr>
                </a:tc>
                <a:tc>
                  <a:txBody>
                    <a:bodyPr/>
                    <a:lstStyle/>
                    <a:p>
                      <a:pPr fontAlgn="auto"/>
                      <a:r>
                        <a:rPr lang="en-US" sz="1800">
                          <a:effectLst/>
                        </a:rPr>
                        <a:t>​</a:t>
                      </a:r>
                    </a:p>
                  </a:txBody>
                  <a:tcPr>
                    <a:lnL w="12700" cap="flat" cmpd="sng" algn="ctr">
                      <a:solidFill>
                        <a:srgbClr val="8A709E"/>
                      </a:solidFill>
                      <a:prstDash val="solid"/>
                      <a:round/>
                      <a:headEnd type="none" w="med" len="med"/>
                      <a:tailEnd type="none" w="med" len="med"/>
                    </a:lnL>
                    <a:lnR w="12700">
                      <a:solidFill>
                        <a:srgbClr val="8A709E"/>
                      </a:solidFill>
                    </a:lnR>
                    <a:lnT w="12700" cap="flat" cmpd="sng" algn="ctr">
                      <a:solidFill>
                        <a:srgbClr val="8A709E"/>
                      </a:solidFill>
                      <a:prstDash val="solid"/>
                      <a:round/>
                      <a:headEnd type="none" w="med" len="med"/>
                      <a:tailEnd type="none" w="med" len="med"/>
                    </a:lnT>
                    <a:lnB w="12700" cap="flat" cmpd="sng" algn="ctr">
                      <a:solidFill>
                        <a:srgbClr val="8A709E"/>
                      </a:solidFill>
                      <a:prstDash val="solid"/>
                      <a:round/>
                      <a:headEnd type="none" w="med" len="med"/>
                      <a:tailEnd type="none" w="med" len="med"/>
                    </a:lnB>
                    <a:noFill/>
                  </a:tcPr>
                </a:tc>
                <a:tc>
                  <a:txBody>
                    <a:bodyPr/>
                    <a:lstStyle/>
                    <a:p>
                      <a:pPr fontAlgn="auto"/>
                      <a:r>
                        <a:rPr lang="en-US" sz="1800">
                          <a:effectLst/>
                        </a:rPr>
                        <a:t>​</a:t>
                      </a:r>
                    </a:p>
                  </a:txBody>
                  <a:tcPr>
                    <a:lnL w="12700">
                      <a:solidFill>
                        <a:srgbClr val="8A709E"/>
                      </a:solidFill>
                    </a:lnL>
                    <a:lnR w="12700">
                      <a:solidFill>
                        <a:srgbClr val="8A709E"/>
                      </a:solidFill>
                    </a:lnR>
                    <a:lnT w="12700">
                      <a:solidFill>
                        <a:srgbClr val="8A709E"/>
                      </a:solidFill>
                    </a:lnT>
                    <a:lnB w="12700">
                      <a:solidFill>
                        <a:srgbClr val="8A709E"/>
                      </a:solidFill>
                    </a:lnB>
                    <a:noFill/>
                  </a:tcPr>
                </a:tc>
                <a:extLst>
                  <a:ext uri="{0D108BD9-81ED-4DB2-BD59-A6C34878D82A}">
                    <a16:rowId xmlns:a16="http://schemas.microsoft.com/office/drawing/2014/main" val="1792328338"/>
                  </a:ext>
                </a:extLst>
              </a:tr>
              <a:tr h="361950">
                <a:tc>
                  <a:txBody>
                    <a:bodyPr/>
                    <a:lstStyle/>
                    <a:p>
                      <a:pPr fontAlgn="auto"/>
                      <a:r>
                        <a:rPr lang="en-US" sz="1800">
                          <a:effectLst/>
                        </a:rPr>
                        <a:t>​[CCD name]</a:t>
                      </a:r>
                    </a:p>
                  </a:txBody>
                  <a:tcPr>
                    <a:lnL w="12700">
                      <a:solidFill>
                        <a:srgbClr val="8A709E"/>
                      </a:solidFill>
                    </a:lnL>
                    <a:lnR w="12700">
                      <a:solidFill>
                        <a:srgbClr val="8A709E"/>
                      </a:solidFill>
                    </a:lnR>
                    <a:lnT w="12700">
                      <a:solidFill>
                        <a:srgbClr val="8A709E"/>
                      </a:solidFill>
                    </a:lnT>
                    <a:lnB w="12700">
                      <a:solidFill>
                        <a:srgbClr val="8A709E"/>
                      </a:solidFill>
                    </a:lnB>
                    <a:noFill/>
                  </a:tcPr>
                </a:tc>
                <a:tc>
                  <a:txBody>
                    <a:bodyPr/>
                    <a:lstStyle/>
                    <a:p>
                      <a:pPr fontAlgn="auto"/>
                      <a:r>
                        <a:rPr lang="en-US" sz="1800">
                          <a:effectLst/>
                        </a:rPr>
                        <a:t>​</a:t>
                      </a:r>
                    </a:p>
                  </a:txBody>
                  <a:tcPr>
                    <a:lnL w="12700" cap="flat" cmpd="sng" algn="ctr">
                      <a:solidFill>
                        <a:srgbClr val="8A709E"/>
                      </a:solidFill>
                      <a:prstDash val="solid"/>
                      <a:round/>
                      <a:headEnd type="none" w="med" len="med"/>
                      <a:tailEnd type="none" w="med" len="med"/>
                    </a:lnL>
                    <a:lnR w="12700">
                      <a:solidFill>
                        <a:srgbClr val="8A709E"/>
                      </a:solidFill>
                    </a:lnR>
                    <a:lnT w="12700" cap="flat" cmpd="sng" algn="ctr">
                      <a:solidFill>
                        <a:srgbClr val="8A709E"/>
                      </a:solidFill>
                      <a:prstDash val="solid"/>
                      <a:round/>
                      <a:headEnd type="none" w="med" len="med"/>
                      <a:tailEnd type="none" w="med" len="med"/>
                    </a:lnT>
                    <a:lnB w="12700">
                      <a:solidFill>
                        <a:srgbClr val="8A709E"/>
                      </a:solidFill>
                    </a:lnB>
                    <a:noFill/>
                  </a:tcPr>
                </a:tc>
                <a:tc>
                  <a:txBody>
                    <a:bodyPr/>
                    <a:lstStyle/>
                    <a:p>
                      <a:pPr fontAlgn="auto"/>
                      <a:r>
                        <a:rPr lang="en-US" sz="1800" dirty="0">
                          <a:effectLst/>
                        </a:rPr>
                        <a:t>​</a:t>
                      </a:r>
                    </a:p>
                  </a:txBody>
                  <a:tcPr>
                    <a:lnL w="12700">
                      <a:solidFill>
                        <a:srgbClr val="8A709E"/>
                      </a:solidFill>
                    </a:lnL>
                    <a:lnR w="12700">
                      <a:solidFill>
                        <a:srgbClr val="8A709E"/>
                      </a:solidFill>
                    </a:lnR>
                    <a:lnT w="12700">
                      <a:solidFill>
                        <a:srgbClr val="8A709E"/>
                      </a:solidFill>
                    </a:lnT>
                    <a:lnB w="12700">
                      <a:solidFill>
                        <a:srgbClr val="8A709E"/>
                      </a:solidFill>
                    </a:lnB>
                    <a:noFill/>
                  </a:tcPr>
                </a:tc>
                <a:extLst>
                  <a:ext uri="{0D108BD9-81ED-4DB2-BD59-A6C34878D82A}">
                    <a16:rowId xmlns:a16="http://schemas.microsoft.com/office/drawing/2014/main" val="403313024"/>
                  </a:ext>
                </a:extLst>
              </a:tr>
            </a:tbl>
          </a:graphicData>
        </a:graphic>
      </p:graphicFrame>
      <p:sp>
        <p:nvSpPr>
          <p:cNvPr id="2" name="Rectangle 1">
            <a:extLst>
              <a:ext uri="{FF2B5EF4-FFF2-40B4-BE49-F238E27FC236}">
                <a16:creationId xmlns:a16="http://schemas.microsoft.com/office/drawing/2014/main" id="{0E57A07F-DD88-4E40-B85B-9F7BBD41EC09}"/>
              </a:ext>
            </a:extLst>
          </p:cNvPr>
          <p:cNvSpPr/>
          <p:nvPr/>
        </p:nvSpPr>
        <p:spPr>
          <a:xfrm>
            <a:off x="447671" y="1384042"/>
            <a:ext cx="4480177" cy="5663089"/>
          </a:xfrm>
          <a:prstGeom prst="rect">
            <a:avLst/>
          </a:prstGeom>
        </p:spPr>
        <p:txBody>
          <a:bodyPr wrap="square" lIns="0" tIns="0" rIns="457200" bIns="0" anchor="t">
            <a:spAutoFit/>
          </a:bodyPr>
          <a:lstStyle/>
          <a:p>
            <a:endParaRPr lang="en-US" sz="4000" spc="100" dirty="0">
              <a:solidFill>
                <a:schemeClr val="accent4"/>
              </a:solidFill>
              <a:ea typeface="+mn-lt"/>
              <a:cs typeface="+mn-lt"/>
            </a:endParaRPr>
          </a:p>
          <a:p>
            <a:r>
              <a:rPr lang="en-US" sz="2800" b="1" spc="100" dirty="0">
                <a:solidFill>
                  <a:schemeClr val="accent4"/>
                </a:solidFill>
                <a:ea typeface="+mn-lt"/>
                <a:cs typeface="+mn-lt"/>
              </a:rPr>
              <a:t>Which California </a:t>
            </a:r>
            <a:endParaRPr lang="en-US" sz="2800" spc="100" dirty="0">
              <a:solidFill>
                <a:schemeClr val="accent4"/>
              </a:solidFill>
              <a:ea typeface="+mn-lt"/>
              <a:cs typeface="+mn-lt"/>
            </a:endParaRPr>
          </a:p>
          <a:p>
            <a:r>
              <a:rPr lang="en-US" sz="2800" b="1" spc="100" dirty="0">
                <a:solidFill>
                  <a:schemeClr val="accent4"/>
                </a:solidFill>
                <a:ea typeface="+mn-lt"/>
                <a:cs typeface="+mn-lt"/>
              </a:rPr>
              <a:t>Community College </a:t>
            </a:r>
            <a:endParaRPr lang="en-US" sz="2800" spc="100" dirty="0">
              <a:solidFill>
                <a:schemeClr val="accent4"/>
              </a:solidFill>
              <a:ea typeface="+mn-lt"/>
              <a:cs typeface="+mn-lt"/>
            </a:endParaRPr>
          </a:p>
          <a:p>
            <a:r>
              <a:rPr lang="en-US" sz="2800" b="1" spc="100" dirty="0">
                <a:solidFill>
                  <a:schemeClr val="accent4"/>
                </a:solidFill>
                <a:ea typeface="+mn-lt"/>
                <a:cs typeface="+mn-lt"/>
              </a:rPr>
              <a:t>District Dual Enrollment </a:t>
            </a:r>
            <a:endParaRPr lang="en-US" sz="2800" spc="100" dirty="0">
              <a:solidFill>
                <a:schemeClr val="accent4"/>
              </a:solidFill>
              <a:ea typeface="+mn-lt"/>
              <a:cs typeface="+mn-lt"/>
            </a:endParaRPr>
          </a:p>
          <a:p>
            <a:r>
              <a:rPr lang="en-US" sz="2800" b="1" spc="100" dirty="0">
                <a:solidFill>
                  <a:schemeClr val="accent4"/>
                </a:solidFill>
                <a:ea typeface="+mn-lt"/>
                <a:cs typeface="+mn-lt"/>
              </a:rPr>
              <a:t>Partnerships are best </a:t>
            </a:r>
            <a:endParaRPr lang="en-US" sz="2800" spc="100" dirty="0">
              <a:solidFill>
                <a:schemeClr val="accent4"/>
              </a:solidFill>
              <a:ea typeface="+mn-lt"/>
              <a:cs typeface="+mn-lt"/>
            </a:endParaRPr>
          </a:p>
          <a:p>
            <a:r>
              <a:rPr lang="en-US" sz="2800" b="1" spc="100" dirty="0">
                <a:solidFill>
                  <a:schemeClr val="accent4"/>
                </a:solidFill>
                <a:ea typeface="+mn-lt"/>
                <a:cs typeface="+mn-lt"/>
              </a:rPr>
              <a:t>serving Native American students locally? </a:t>
            </a:r>
            <a:endParaRPr lang="en-US" sz="2800" spc="100" dirty="0">
              <a:solidFill>
                <a:schemeClr val="accent4"/>
              </a:solidFill>
              <a:ea typeface="+mn-lt"/>
              <a:cs typeface="+mn-lt"/>
            </a:endParaRPr>
          </a:p>
          <a:p>
            <a:endParaRPr lang="en-US" sz="2800" b="1" spc="100" dirty="0">
              <a:solidFill>
                <a:schemeClr val="accent4"/>
              </a:solidFill>
              <a:latin typeface="Source Sans Pro"/>
              <a:ea typeface="Source Sans Pro" panose="020B0503030403020204" pitchFamily="34" charset="0"/>
            </a:endParaRPr>
          </a:p>
          <a:p>
            <a:endParaRPr lang="en-US" sz="2800" spc="100" dirty="0">
              <a:solidFill>
                <a:schemeClr val="accent4"/>
              </a:solidFill>
              <a:latin typeface="Calibri"/>
              <a:ea typeface="Source Sans Pro" panose="020B0503030403020204" pitchFamily="34" charset="0"/>
              <a:cs typeface="Calibri"/>
            </a:endParaRPr>
          </a:p>
          <a:p>
            <a:endParaRPr lang="en-US" sz="2800" dirty="0">
              <a:solidFill>
                <a:schemeClr val="accent4"/>
              </a:solidFill>
              <a:ea typeface="+mn-lt"/>
              <a:cs typeface="+mn-lt"/>
            </a:endParaRPr>
          </a:p>
          <a:p>
            <a:endParaRPr lang="en-US" sz="2800" dirty="0">
              <a:solidFill>
                <a:schemeClr val="accent4"/>
              </a:solidFill>
              <a:latin typeface="Museo Slab 700"/>
              <a:ea typeface="Source Sans Pro"/>
            </a:endParaRPr>
          </a:p>
          <a:p>
            <a:pPr>
              <a:spcBef>
                <a:spcPts val="2400"/>
              </a:spcBef>
            </a:pPr>
            <a:endParaRPr lang="en-US" sz="2800" b="1" dirty="0">
              <a:solidFill>
                <a:schemeClr val="bg1"/>
              </a:solidFill>
              <a:latin typeface="Source Sans Pro SemiBold" panose="020B0503030403020204" pitchFamily="34" charset="0"/>
              <a:ea typeface="Source Sans Pro SemiBold" panose="020B0503030403020204" pitchFamily="34" charset="0"/>
            </a:endParaRPr>
          </a:p>
        </p:txBody>
      </p:sp>
      <p:sp>
        <p:nvSpPr>
          <p:cNvPr id="3" name="TextBox 2">
            <a:extLst>
              <a:ext uri="{FF2B5EF4-FFF2-40B4-BE49-F238E27FC236}">
                <a16:creationId xmlns:a16="http://schemas.microsoft.com/office/drawing/2014/main" id="{A3EB9371-04BC-DD66-0C3D-7D5A0EF2F84F}"/>
              </a:ext>
            </a:extLst>
          </p:cNvPr>
          <p:cNvSpPr txBox="1"/>
          <p:nvPr/>
        </p:nvSpPr>
        <p:spPr>
          <a:xfrm>
            <a:off x="566843" y="5454189"/>
            <a:ext cx="37554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i="1">
                <a:solidFill>
                  <a:schemeClr val="bg1"/>
                </a:solidFill>
                <a:cs typeface="Calibri"/>
              </a:defRPr>
            </a:lvl1pPr>
          </a:lstStyle>
          <a:p>
            <a:r>
              <a:rPr lang="en-US" dirty="0">
                <a:solidFill>
                  <a:srgbClr val="000000"/>
                </a:solidFill>
              </a:rPr>
              <a:t>Source: </a:t>
            </a:r>
            <a:r>
              <a:rPr lang="en-US" dirty="0">
                <a:solidFill>
                  <a:srgbClr val="000000"/>
                </a:solidFill>
                <a:hlinkClick r:id="rId3">
                  <a:extLst>
                    <a:ext uri="{A12FA001-AC4F-418D-AE19-62706E023703}">
                      <ahyp:hlinkClr xmlns:ahyp="http://schemas.microsoft.com/office/drawing/2018/hyperlinkcolor" val="tx"/>
                    </a:ext>
                  </a:extLst>
                </a:hlinkClick>
              </a:rPr>
              <a:t>JUMPSTART: Supplemental Data</a:t>
            </a:r>
            <a:endParaRPr lang="en-US" dirty="0">
              <a:solidFill>
                <a:srgbClr val="000000"/>
              </a:solidFill>
            </a:endParaRPr>
          </a:p>
        </p:txBody>
      </p:sp>
    </p:spTree>
    <p:extLst>
      <p:ext uri="{BB962C8B-B14F-4D97-AF65-F5344CB8AC3E}">
        <p14:creationId xmlns:p14="http://schemas.microsoft.com/office/powerpoint/2010/main" val="3577460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39880B-CF05-4B3E-A609-74EA8D9838F3}"/>
              </a:ext>
            </a:extLst>
          </p:cNvPr>
          <p:cNvSpPr/>
          <p:nvPr/>
        </p:nvSpPr>
        <p:spPr>
          <a:xfrm>
            <a:off x="9286875" y="5524500"/>
            <a:ext cx="2276475" cy="781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E25572-C96E-154B-AF32-B6EB68174484}"/>
              </a:ext>
            </a:extLst>
          </p:cNvPr>
          <p:cNvSpPr/>
          <p:nvPr/>
        </p:nvSpPr>
        <p:spPr>
          <a:xfrm>
            <a:off x="280587" y="4932122"/>
            <a:ext cx="4103297" cy="1384995"/>
          </a:xfrm>
          <a:prstGeom prst="rect">
            <a:avLst/>
          </a:prstGeom>
        </p:spPr>
        <p:txBody>
          <a:bodyPr wrap="square" lIns="0" tIns="0" rIns="457200" bIns="0" anchor="t">
            <a:spAutoFit/>
          </a:bodyPr>
          <a:lstStyle/>
          <a:p>
            <a:endParaRPr lang="en-US" sz="2000" spc="100">
              <a:solidFill>
                <a:srgbClr val="687378"/>
              </a:solidFill>
              <a:latin typeface="Calibri"/>
              <a:ea typeface="Source Sans Pro" panose="020B0503030403020204" pitchFamily="34" charset="0"/>
              <a:cs typeface="Calibri"/>
            </a:endParaRPr>
          </a:p>
          <a:p>
            <a:endParaRPr lang="en-US">
              <a:solidFill>
                <a:schemeClr val="bg1"/>
              </a:solidFill>
              <a:ea typeface="+mn-lt"/>
              <a:cs typeface="+mn-lt"/>
            </a:endParaRPr>
          </a:p>
          <a:p>
            <a:endParaRPr lang="en-US" sz="1600">
              <a:solidFill>
                <a:schemeClr val="bg1"/>
              </a:solidFill>
              <a:latin typeface="Museo Slab 700"/>
              <a:ea typeface="Source Sans Pro"/>
            </a:endParaRPr>
          </a:p>
          <a:p>
            <a:pPr>
              <a:spcBef>
                <a:spcPts val="2400"/>
              </a:spcBef>
            </a:pPr>
            <a:endParaRPr lang="en-US" sz="1600" b="1">
              <a:solidFill>
                <a:schemeClr val="bg1"/>
              </a:solidFill>
              <a:latin typeface="Source Sans Pro SemiBold" panose="020B0503030403020204" pitchFamily="34" charset="0"/>
              <a:ea typeface="Source Sans Pro SemiBold" panose="020B0503030403020204" pitchFamily="34" charset="0"/>
            </a:endParaRPr>
          </a:p>
        </p:txBody>
      </p:sp>
      <p:sp>
        <p:nvSpPr>
          <p:cNvPr id="6" name="Rectangle 5">
            <a:extLst>
              <a:ext uri="{FF2B5EF4-FFF2-40B4-BE49-F238E27FC236}">
                <a16:creationId xmlns:a16="http://schemas.microsoft.com/office/drawing/2014/main" id="{008F5BAB-3C76-47DA-B4CF-3C1B711C377F}"/>
              </a:ext>
            </a:extLst>
          </p:cNvPr>
          <p:cNvSpPr/>
          <p:nvPr/>
        </p:nvSpPr>
        <p:spPr>
          <a:xfrm>
            <a:off x="551202" y="1308542"/>
            <a:ext cx="4451954" cy="5663089"/>
          </a:xfrm>
          <a:prstGeom prst="rect">
            <a:avLst/>
          </a:prstGeom>
        </p:spPr>
        <p:txBody>
          <a:bodyPr wrap="square" lIns="0" tIns="0" rIns="457200" bIns="0" anchor="t">
            <a:spAutoFit/>
          </a:bodyPr>
          <a:lstStyle/>
          <a:p>
            <a:endParaRPr lang="en-US" sz="4000" spc="100" dirty="0">
              <a:solidFill>
                <a:schemeClr val="accent4"/>
              </a:solidFill>
              <a:ea typeface="+mn-lt"/>
              <a:cs typeface="+mn-lt"/>
            </a:endParaRPr>
          </a:p>
          <a:p>
            <a:r>
              <a:rPr lang="en-US" sz="2800" b="1" spc="100" dirty="0">
                <a:solidFill>
                  <a:schemeClr val="accent4"/>
                </a:solidFill>
                <a:ea typeface="+mn-lt"/>
                <a:cs typeface="+mn-lt"/>
              </a:rPr>
              <a:t>Which California </a:t>
            </a:r>
          </a:p>
          <a:p>
            <a:r>
              <a:rPr lang="en-US" sz="2800" b="1" spc="100" dirty="0">
                <a:solidFill>
                  <a:schemeClr val="accent4"/>
                </a:solidFill>
                <a:ea typeface="+mn-lt"/>
                <a:cs typeface="+mn-lt"/>
              </a:rPr>
              <a:t>Community College </a:t>
            </a:r>
          </a:p>
          <a:p>
            <a:r>
              <a:rPr lang="en-US" sz="2800" b="1" spc="100" dirty="0">
                <a:solidFill>
                  <a:schemeClr val="accent4"/>
                </a:solidFill>
                <a:ea typeface="+mn-lt"/>
                <a:cs typeface="+mn-lt"/>
              </a:rPr>
              <a:t>District Dual Enrollment partnerships are best </a:t>
            </a:r>
          </a:p>
          <a:p>
            <a:r>
              <a:rPr lang="en-US" sz="2800" b="1" spc="100" dirty="0">
                <a:solidFill>
                  <a:schemeClr val="accent4"/>
                </a:solidFill>
                <a:ea typeface="+mn-lt"/>
                <a:cs typeface="+mn-lt"/>
              </a:rPr>
              <a:t>serving Latinx students locally? </a:t>
            </a:r>
          </a:p>
          <a:p>
            <a:endParaRPr lang="en-US" sz="2800" b="1" spc="100" dirty="0">
              <a:solidFill>
                <a:schemeClr val="accent4"/>
              </a:solidFill>
              <a:latin typeface="Source Sans Pro"/>
              <a:ea typeface="Source Sans Pro" panose="020B0503030403020204" pitchFamily="34" charset="0"/>
            </a:endParaRPr>
          </a:p>
          <a:p>
            <a:endParaRPr lang="en-US" sz="2800" spc="100" dirty="0">
              <a:solidFill>
                <a:schemeClr val="accent4"/>
              </a:solidFill>
              <a:latin typeface="Calibri"/>
              <a:ea typeface="Source Sans Pro" panose="020B0503030403020204" pitchFamily="34" charset="0"/>
              <a:cs typeface="Calibri"/>
            </a:endParaRPr>
          </a:p>
          <a:p>
            <a:endParaRPr lang="en-US" sz="2800" dirty="0">
              <a:solidFill>
                <a:schemeClr val="accent4"/>
              </a:solidFill>
              <a:ea typeface="+mn-lt"/>
              <a:cs typeface="+mn-lt"/>
            </a:endParaRPr>
          </a:p>
          <a:p>
            <a:endParaRPr lang="en-US" sz="2800" dirty="0">
              <a:solidFill>
                <a:schemeClr val="accent4"/>
              </a:solidFill>
              <a:latin typeface="Museo Slab 700"/>
              <a:ea typeface="Source Sans Pro"/>
            </a:endParaRPr>
          </a:p>
          <a:p>
            <a:pPr>
              <a:spcBef>
                <a:spcPts val="2400"/>
              </a:spcBef>
            </a:pPr>
            <a:endParaRPr lang="en-US" sz="2800" b="1" dirty="0">
              <a:solidFill>
                <a:schemeClr val="bg1"/>
              </a:solidFill>
              <a:latin typeface="Source Sans Pro SemiBold" panose="020B0503030403020204" pitchFamily="34" charset="0"/>
              <a:ea typeface="Source Sans Pro SemiBold" panose="020B0503030403020204" pitchFamily="34" charset="0"/>
            </a:endParaRPr>
          </a:p>
        </p:txBody>
      </p:sp>
      <p:sp>
        <p:nvSpPr>
          <p:cNvPr id="10" name="TextBox 9">
            <a:extLst>
              <a:ext uri="{FF2B5EF4-FFF2-40B4-BE49-F238E27FC236}">
                <a16:creationId xmlns:a16="http://schemas.microsoft.com/office/drawing/2014/main" id="{19379661-E944-4D5C-AA85-076687476208}"/>
              </a:ext>
            </a:extLst>
          </p:cNvPr>
          <p:cNvSpPr txBox="1"/>
          <p:nvPr/>
        </p:nvSpPr>
        <p:spPr>
          <a:xfrm>
            <a:off x="5790680" y="530145"/>
            <a:ext cx="4632937" cy="461665"/>
          </a:xfrm>
          <a:prstGeom prst="rect">
            <a:avLst/>
          </a:prstGeom>
          <a:solidFill>
            <a:srgbClr val="ED7D31"/>
          </a:solidFill>
          <a:ln>
            <a:solidFill>
              <a:schemeClr val="accent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cs typeface="Calibri"/>
              </a:rPr>
              <a:t>Top 2 neighboring service districts</a:t>
            </a:r>
            <a:r>
              <a:rPr lang="en-US" sz="2400" b="1">
                <a:solidFill>
                  <a:srgbClr val="687378"/>
                </a:solidFill>
                <a:cs typeface="Calibri"/>
              </a:rPr>
              <a:t> </a:t>
            </a:r>
            <a:endParaRPr lang="en-US"/>
          </a:p>
        </p:txBody>
      </p:sp>
      <p:sp>
        <p:nvSpPr>
          <p:cNvPr id="5" name="TextBox 4">
            <a:extLst>
              <a:ext uri="{FF2B5EF4-FFF2-40B4-BE49-F238E27FC236}">
                <a16:creationId xmlns:a16="http://schemas.microsoft.com/office/drawing/2014/main" id="{E52E2722-9EB9-4235-B5EC-740B3EF32EE5}"/>
              </a:ext>
            </a:extLst>
          </p:cNvPr>
          <p:cNvSpPr txBox="1"/>
          <p:nvPr/>
        </p:nvSpPr>
        <p:spPr>
          <a:xfrm>
            <a:off x="4566123" y="1455903"/>
            <a:ext cx="3197092" cy="830997"/>
          </a:xfrm>
          <a:prstGeom prst="rect">
            <a:avLst/>
          </a:prstGeom>
          <a:solidFill>
            <a:schemeClr val="bg2"/>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chemeClr val="bg1"/>
                </a:solidFill>
                <a:ea typeface="+mn-lt"/>
                <a:cs typeface="+mn-lt"/>
              </a:rPr>
              <a:t>Insert data points from supplemental data</a:t>
            </a:r>
            <a:endParaRPr lang="en-US" i="1">
              <a:solidFill>
                <a:schemeClr val="bg1"/>
              </a:solidFill>
            </a:endParaRPr>
          </a:p>
        </p:txBody>
      </p:sp>
      <p:sp>
        <p:nvSpPr>
          <p:cNvPr id="4" name="TextBox 3">
            <a:extLst>
              <a:ext uri="{FF2B5EF4-FFF2-40B4-BE49-F238E27FC236}">
                <a16:creationId xmlns:a16="http://schemas.microsoft.com/office/drawing/2014/main" id="{8DBAF258-CF6E-4C4A-AB5C-149D9BFBDFF6}"/>
              </a:ext>
            </a:extLst>
          </p:cNvPr>
          <p:cNvSpPr txBox="1"/>
          <p:nvPr/>
        </p:nvSpPr>
        <p:spPr>
          <a:xfrm>
            <a:off x="551202" y="5279697"/>
            <a:ext cx="35620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i="1" dirty="0">
              <a:solidFill>
                <a:srgbClr val="000000"/>
              </a:solidFill>
              <a:ea typeface="+mn-lt"/>
              <a:cs typeface="+mn-lt"/>
            </a:endParaRPr>
          </a:p>
          <a:p>
            <a:r>
              <a:rPr lang="en-US" i="1" dirty="0">
                <a:solidFill>
                  <a:srgbClr val="000000"/>
                </a:solidFill>
                <a:cs typeface="Calibri"/>
              </a:rPr>
              <a:t>Source: </a:t>
            </a:r>
            <a:r>
              <a:rPr lang="en-US" i="1" dirty="0">
                <a:solidFill>
                  <a:srgbClr val="000000"/>
                </a:solidFill>
                <a:cs typeface="Calibri"/>
                <a:hlinkClick r:id="rId3">
                  <a:extLst>
                    <a:ext uri="{A12FA001-AC4F-418D-AE19-62706E023703}">
                      <ahyp:hlinkClr xmlns:ahyp="http://schemas.microsoft.com/office/drawing/2018/hyperlinkcolor" val="tx"/>
                    </a:ext>
                  </a:extLst>
                </a:hlinkClick>
              </a:rPr>
              <a:t>JUMPSTART: Supplemental Data</a:t>
            </a:r>
            <a:r>
              <a:rPr lang="en-US" i="1" dirty="0">
                <a:solidFill>
                  <a:srgbClr val="000000"/>
                </a:solidFill>
                <a:cs typeface="Calibri"/>
              </a:rPr>
              <a:t> </a:t>
            </a:r>
            <a:endParaRPr lang="en-US" i="1" dirty="0">
              <a:solidFill>
                <a:srgbClr val="000000"/>
              </a:solidFill>
              <a:ea typeface="+mn-lt"/>
              <a:cs typeface="+mn-lt"/>
            </a:endParaRPr>
          </a:p>
        </p:txBody>
      </p:sp>
      <p:graphicFrame>
        <p:nvGraphicFramePr>
          <p:cNvPr id="8" name="Table 7">
            <a:extLst>
              <a:ext uri="{FF2B5EF4-FFF2-40B4-BE49-F238E27FC236}">
                <a16:creationId xmlns:a16="http://schemas.microsoft.com/office/drawing/2014/main" id="{836F08BB-AD5A-4AAE-87FC-36BC3825438F}"/>
              </a:ext>
            </a:extLst>
          </p:cNvPr>
          <p:cNvGraphicFramePr>
            <a:graphicFrameLocks noGrp="1"/>
          </p:cNvGraphicFramePr>
          <p:nvPr>
            <p:extLst>
              <p:ext uri="{D42A27DB-BD31-4B8C-83A1-F6EECF244321}">
                <p14:modId xmlns:p14="http://schemas.microsoft.com/office/powerpoint/2010/main" val="1642485136"/>
              </p:ext>
            </p:extLst>
          </p:nvPr>
        </p:nvGraphicFramePr>
        <p:xfrm>
          <a:off x="4543245" y="2659811"/>
          <a:ext cx="5603444" cy="2286000"/>
        </p:xfrm>
        <a:graphic>
          <a:graphicData uri="http://schemas.openxmlformats.org/drawingml/2006/table">
            <a:tbl>
              <a:tblPr firstRow="1" bandRow="1">
                <a:tableStyleId>{B301B821-A1FF-4177-AEE7-76D212191A09}</a:tableStyleId>
              </a:tblPr>
              <a:tblGrid>
                <a:gridCol w="1807882">
                  <a:extLst>
                    <a:ext uri="{9D8B030D-6E8A-4147-A177-3AD203B41FA5}">
                      <a16:colId xmlns:a16="http://schemas.microsoft.com/office/drawing/2014/main" val="972428295"/>
                    </a:ext>
                  </a:extLst>
                </a:gridCol>
                <a:gridCol w="1927747">
                  <a:extLst>
                    <a:ext uri="{9D8B030D-6E8A-4147-A177-3AD203B41FA5}">
                      <a16:colId xmlns:a16="http://schemas.microsoft.com/office/drawing/2014/main" val="500084058"/>
                    </a:ext>
                  </a:extLst>
                </a:gridCol>
                <a:gridCol w="1867815">
                  <a:extLst>
                    <a:ext uri="{9D8B030D-6E8A-4147-A177-3AD203B41FA5}">
                      <a16:colId xmlns:a16="http://schemas.microsoft.com/office/drawing/2014/main" val="4039600636"/>
                    </a:ext>
                  </a:extLst>
                </a:gridCol>
              </a:tblGrid>
              <a:tr h="361950">
                <a:tc gridSpan="3">
                  <a:txBody>
                    <a:bodyPr/>
                    <a:lstStyle/>
                    <a:p>
                      <a:pPr lvl="0" algn="ctr">
                        <a:buNone/>
                      </a:pPr>
                      <a:r>
                        <a:rPr lang="en-US" sz="1800" b="1">
                          <a:solidFill>
                            <a:schemeClr val="bg1"/>
                          </a:solidFill>
                          <a:effectLst/>
                        </a:rPr>
                        <a:t>Latinx Students​</a:t>
                      </a:r>
                      <a:endParaRPr lang="en-US" b="1">
                        <a:solidFill>
                          <a:schemeClr val="bg1"/>
                        </a:solidFill>
                        <a:effectLst/>
                      </a:endParaRPr>
                    </a:p>
                  </a:txBody>
                  <a:tcPr>
                    <a:lnL w="12700">
                      <a:solidFill>
                        <a:schemeClr val="accent1">
                          <a:lumMod val="75000"/>
                        </a:schemeClr>
                      </a:solidFill>
                    </a:lnL>
                    <a:lnR w="12700">
                      <a:solidFill>
                        <a:schemeClr val="accent1">
                          <a:lumMod val="75000"/>
                        </a:schemeClr>
                      </a:solidFill>
                    </a:lnR>
                    <a:lnT w="12700">
                      <a:solidFill>
                        <a:schemeClr val="accent1">
                          <a:lumMod val="75000"/>
                        </a:schemeClr>
                      </a:solidFill>
                    </a:lnT>
                    <a:lnB w="12700">
                      <a:solidFill>
                        <a:schemeClr val="accent1">
                          <a:lumMod val="75000"/>
                        </a:schemeClr>
                      </a:solidFill>
                    </a:lnB>
                    <a:solidFill>
                      <a:schemeClr val="accent1">
                        <a:lumMod val="75000"/>
                      </a:schemeClr>
                    </a:solidFill>
                  </a:tcPr>
                </a:tc>
                <a:tc hMerge="1">
                  <a:txBody>
                    <a:bodyPr/>
                    <a:lstStyle/>
                    <a:p>
                      <a:endParaRPr lang="en-US"/>
                    </a:p>
                  </a:txBody>
                  <a:tcPr>
                    <a:lnL w="12700">
                      <a:solidFill>
                        <a:schemeClr val="accent1">
                          <a:lumMod val="75000"/>
                        </a:schemeClr>
                      </a:solidFill>
                    </a:lnL>
                    <a:lnR w="12700">
                      <a:solidFill>
                        <a:schemeClr val="accent1">
                          <a:lumMod val="75000"/>
                        </a:schemeClr>
                      </a:solidFill>
                    </a:lnR>
                    <a:lnT w="12700">
                      <a:solidFill>
                        <a:schemeClr val="accent1">
                          <a:lumMod val="75000"/>
                        </a:schemeClr>
                      </a:solidFill>
                    </a:lnT>
                    <a:lnB w="12700">
                      <a:solidFill>
                        <a:schemeClr val="accent1">
                          <a:lumMod val="75000"/>
                        </a:schemeClr>
                      </a:solidFill>
                    </a:lnB>
                    <a:solidFill>
                      <a:schemeClr val="accent1">
                        <a:lumMod val="75000"/>
                      </a:schemeClr>
                    </a:solidFill>
                  </a:tcPr>
                </a:tc>
                <a:tc hMerge="1">
                  <a:txBody>
                    <a:bodyPr/>
                    <a:lstStyle/>
                    <a:p>
                      <a:endParaRPr lang="en-US"/>
                    </a:p>
                  </a:txBody>
                  <a:tcPr>
                    <a:lnL w="12700">
                      <a:solidFill>
                        <a:schemeClr val="accent1">
                          <a:lumMod val="75000"/>
                        </a:schemeClr>
                      </a:solidFill>
                    </a:lnL>
                    <a:lnR w="12700">
                      <a:solidFill>
                        <a:schemeClr val="accent1">
                          <a:lumMod val="75000"/>
                        </a:schemeClr>
                      </a:solidFill>
                    </a:lnR>
                    <a:lnT w="12700">
                      <a:solidFill>
                        <a:schemeClr val="accent1">
                          <a:lumMod val="75000"/>
                        </a:schemeClr>
                      </a:solidFill>
                    </a:lnT>
                    <a:lnB w="12700">
                      <a:solidFill>
                        <a:schemeClr val="accent1">
                          <a:lumMod val="75000"/>
                        </a:schemeClr>
                      </a:solidFill>
                    </a:lnB>
                    <a:solidFill>
                      <a:schemeClr val="accent1">
                        <a:lumMod val="75000"/>
                      </a:schemeClr>
                    </a:solidFill>
                  </a:tcPr>
                </a:tc>
                <a:extLst>
                  <a:ext uri="{0D108BD9-81ED-4DB2-BD59-A6C34878D82A}">
                    <a16:rowId xmlns:a16="http://schemas.microsoft.com/office/drawing/2014/main" val="3362261594"/>
                  </a:ext>
                </a:extLst>
              </a:tr>
              <a:tr h="361950">
                <a:tc>
                  <a:txBody>
                    <a:bodyPr/>
                    <a:lstStyle/>
                    <a:p>
                      <a:pPr lvl="0">
                        <a:buNone/>
                      </a:pPr>
                      <a:endParaRPr lang="en-US" sz="1800">
                        <a:effectLst/>
                      </a:endParaRPr>
                    </a:p>
                  </a:txBody>
                  <a:tcPr>
                    <a:lnL w="12700">
                      <a:solidFill>
                        <a:schemeClr val="accent1">
                          <a:lumMod val="75000"/>
                        </a:schemeClr>
                      </a:solidFill>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a:solidFill>
                        <a:schemeClr val="accent1">
                          <a:lumMod val="75000"/>
                        </a:schemeClr>
                      </a:solidFill>
                    </a:lnB>
                    <a:noFill/>
                  </a:tcPr>
                </a:tc>
                <a:tc>
                  <a:txBody>
                    <a:bodyPr/>
                    <a:lstStyle/>
                    <a:p>
                      <a:pPr lvl="0">
                        <a:buNone/>
                      </a:pPr>
                      <a:r>
                        <a:rPr lang="en-US" sz="1800" b="0">
                          <a:solidFill>
                            <a:schemeClr val="tx1"/>
                          </a:solidFill>
                          <a:effectLst/>
                        </a:rPr>
                        <a:t>% CCD Students in this CCD from Ethnic Group​</a:t>
                      </a:r>
                      <a:endParaRPr lang="en-US" b="0">
                        <a:solidFill>
                          <a:schemeClr val="tx1"/>
                        </a:solidFill>
                        <a:effectLs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lvl="0">
                        <a:buNone/>
                      </a:pPr>
                      <a:r>
                        <a:rPr lang="en-US" sz="1800" b="0">
                          <a:solidFill>
                            <a:schemeClr val="tx1"/>
                          </a:solidFill>
                          <a:effectLst/>
                        </a:rPr>
                        <a:t>% DE Students in this CCD from Ethnic Group​</a:t>
                      </a:r>
                      <a:endParaRPr lang="en-US" b="0">
                        <a:solidFill>
                          <a:schemeClr val="tx1"/>
                        </a:solidFill>
                        <a:effectLst/>
                      </a:endParaRPr>
                    </a:p>
                  </a:txBody>
                  <a:tcPr>
                    <a:lnL w="12700" cap="flat" cmpd="sng" algn="ctr">
                      <a:solidFill>
                        <a:schemeClr val="accent1">
                          <a:lumMod val="75000"/>
                        </a:schemeClr>
                      </a:solidFill>
                      <a:prstDash val="solid"/>
                      <a:round/>
                      <a:headEnd type="none" w="med" len="med"/>
                      <a:tailEnd type="none" w="med" len="med"/>
                    </a:lnL>
                    <a:lnR w="12700">
                      <a:solidFill>
                        <a:schemeClr val="accent1">
                          <a:lumMod val="75000"/>
                        </a:schemeClr>
                      </a:solidFill>
                    </a:lnR>
                    <a:lnT w="12700" cap="flat" cmpd="sng" algn="ctr">
                      <a:solidFill>
                        <a:schemeClr val="accent1">
                          <a:lumMod val="75000"/>
                        </a:schemeClr>
                      </a:solidFill>
                      <a:prstDash val="solid"/>
                      <a:round/>
                      <a:headEnd type="none" w="med" len="med"/>
                      <a:tailEnd type="none" w="med" len="med"/>
                    </a:lnT>
                    <a:lnB w="12700">
                      <a:solidFill>
                        <a:schemeClr val="accent1">
                          <a:lumMod val="75000"/>
                        </a:schemeClr>
                      </a:solidFill>
                    </a:lnB>
                    <a:noFill/>
                  </a:tcPr>
                </a:tc>
                <a:extLst>
                  <a:ext uri="{0D108BD9-81ED-4DB2-BD59-A6C34878D82A}">
                    <a16:rowId xmlns:a16="http://schemas.microsoft.com/office/drawing/2014/main" val="696726734"/>
                  </a:ext>
                </a:extLst>
              </a:tr>
              <a:tr h="361950">
                <a:tc>
                  <a:txBody>
                    <a:bodyPr/>
                    <a:lstStyle/>
                    <a:p>
                      <a:pPr lvl="0">
                        <a:buNone/>
                      </a:pPr>
                      <a:r>
                        <a:rPr lang="en-US" sz="1800">
                          <a:effectLst/>
                        </a:rPr>
                        <a:t>​[CCD name]</a:t>
                      </a:r>
                    </a:p>
                  </a:txBody>
                  <a:tcPr>
                    <a:lnL w="12700">
                      <a:solidFill>
                        <a:schemeClr val="accent1">
                          <a:lumMod val="75000"/>
                        </a:schemeClr>
                      </a:solidFill>
                    </a:lnL>
                    <a:lnR w="12700">
                      <a:solidFill>
                        <a:schemeClr val="accent1">
                          <a:lumMod val="75000"/>
                        </a:schemeClr>
                      </a:solidFill>
                    </a:lnR>
                    <a:lnT w="12700">
                      <a:solidFill>
                        <a:schemeClr val="accent1">
                          <a:lumMod val="75000"/>
                        </a:schemeClr>
                      </a:solidFill>
                    </a:lnT>
                    <a:lnB w="12700">
                      <a:solidFill>
                        <a:schemeClr val="accent1">
                          <a:lumMod val="75000"/>
                        </a:schemeClr>
                      </a:solidFill>
                    </a:lnB>
                    <a:noFill/>
                  </a:tcPr>
                </a:tc>
                <a:tc>
                  <a:txBody>
                    <a:bodyPr/>
                    <a:lstStyle/>
                    <a:p>
                      <a:pPr fontAlgn="auto"/>
                      <a:r>
                        <a:rPr lang="en-US" sz="1800" dirty="0">
                          <a:effectLst/>
                        </a:rPr>
                        <a:t>​</a:t>
                      </a:r>
                    </a:p>
                  </a:txBody>
                  <a:tcPr>
                    <a:lnL w="12700" cap="flat" cmpd="sng" algn="ctr">
                      <a:solidFill>
                        <a:schemeClr val="accent1">
                          <a:lumMod val="75000"/>
                        </a:schemeClr>
                      </a:solidFill>
                      <a:prstDash val="solid"/>
                      <a:round/>
                      <a:headEnd type="none" w="med" len="med"/>
                      <a:tailEnd type="none" w="med" len="med"/>
                    </a:lnL>
                    <a:lnR w="12700">
                      <a:solidFill>
                        <a:schemeClr val="accent1">
                          <a:lumMod val="75000"/>
                        </a:schemeClr>
                      </a:solid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fontAlgn="auto"/>
                      <a:r>
                        <a:rPr lang="en-US" sz="1800">
                          <a:effectLst/>
                        </a:rPr>
                        <a:t>​</a:t>
                      </a:r>
                    </a:p>
                  </a:txBody>
                  <a:tcPr>
                    <a:lnL w="12700">
                      <a:solidFill>
                        <a:schemeClr val="accent1">
                          <a:lumMod val="75000"/>
                        </a:schemeClr>
                      </a:solidFill>
                    </a:lnL>
                    <a:lnR w="12700">
                      <a:solidFill>
                        <a:schemeClr val="accent1">
                          <a:lumMod val="75000"/>
                        </a:schemeClr>
                      </a:solidFill>
                    </a:lnR>
                    <a:lnT w="12700">
                      <a:solidFill>
                        <a:schemeClr val="accent1">
                          <a:lumMod val="75000"/>
                        </a:schemeClr>
                      </a:solidFill>
                    </a:lnT>
                    <a:lnB w="12700">
                      <a:solidFill>
                        <a:schemeClr val="accent1">
                          <a:lumMod val="75000"/>
                        </a:schemeClr>
                      </a:solidFill>
                    </a:lnB>
                    <a:noFill/>
                  </a:tcPr>
                </a:tc>
                <a:extLst>
                  <a:ext uri="{0D108BD9-81ED-4DB2-BD59-A6C34878D82A}">
                    <a16:rowId xmlns:a16="http://schemas.microsoft.com/office/drawing/2014/main" val="1792328338"/>
                  </a:ext>
                </a:extLst>
              </a:tr>
              <a:tr h="361950">
                <a:tc>
                  <a:txBody>
                    <a:bodyPr/>
                    <a:lstStyle/>
                    <a:p>
                      <a:pPr lvl="0">
                        <a:buNone/>
                      </a:pPr>
                      <a:r>
                        <a:rPr lang="en-US" sz="1800">
                          <a:effectLst/>
                        </a:rPr>
                        <a:t>​[CCD name]</a:t>
                      </a:r>
                    </a:p>
                  </a:txBody>
                  <a:tcPr>
                    <a:lnL w="12700">
                      <a:solidFill>
                        <a:schemeClr val="accent1">
                          <a:lumMod val="75000"/>
                        </a:schemeClr>
                      </a:solidFill>
                    </a:lnL>
                    <a:lnR w="12700">
                      <a:solidFill>
                        <a:schemeClr val="accent1">
                          <a:lumMod val="75000"/>
                        </a:schemeClr>
                      </a:solidFill>
                    </a:lnR>
                    <a:lnT w="12700">
                      <a:solidFill>
                        <a:schemeClr val="accent1">
                          <a:lumMod val="75000"/>
                        </a:schemeClr>
                      </a:solidFill>
                    </a:lnT>
                    <a:lnB w="12700">
                      <a:solidFill>
                        <a:schemeClr val="accent1">
                          <a:lumMod val="75000"/>
                        </a:schemeClr>
                      </a:solidFill>
                    </a:lnB>
                    <a:noFill/>
                  </a:tcPr>
                </a:tc>
                <a:tc>
                  <a:txBody>
                    <a:bodyPr/>
                    <a:lstStyle/>
                    <a:p>
                      <a:pPr fontAlgn="auto"/>
                      <a:r>
                        <a:rPr lang="en-US" sz="1800" dirty="0">
                          <a:effectLst/>
                        </a:rPr>
                        <a:t>​</a:t>
                      </a:r>
                    </a:p>
                  </a:txBody>
                  <a:tcPr>
                    <a:lnL w="12700" cap="flat" cmpd="sng" algn="ctr">
                      <a:solidFill>
                        <a:schemeClr val="accent1">
                          <a:lumMod val="75000"/>
                        </a:schemeClr>
                      </a:solidFill>
                      <a:prstDash val="solid"/>
                      <a:round/>
                      <a:headEnd type="none" w="med" len="med"/>
                      <a:tailEnd type="none" w="med" len="med"/>
                    </a:lnL>
                    <a:lnR w="12700">
                      <a:solidFill>
                        <a:schemeClr val="accent1">
                          <a:lumMod val="75000"/>
                        </a:schemeClr>
                      </a:solidFill>
                    </a:lnR>
                    <a:lnT w="12700" cap="flat" cmpd="sng" algn="ctr">
                      <a:solidFill>
                        <a:schemeClr val="accent1">
                          <a:lumMod val="75000"/>
                        </a:schemeClr>
                      </a:solidFill>
                      <a:prstDash val="solid"/>
                      <a:round/>
                      <a:headEnd type="none" w="med" len="med"/>
                      <a:tailEnd type="none" w="med" len="med"/>
                    </a:lnT>
                    <a:lnB w="12700">
                      <a:solidFill>
                        <a:schemeClr val="accent1">
                          <a:lumMod val="75000"/>
                        </a:schemeClr>
                      </a:solidFill>
                    </a:lnB>
                    <a:noFill/>
                  </a:tcPr>
                </a:tc>
                <a:tc>
                  <a:txBody>
                    <a:bodyPr/>
                    <a:lstStyle/>
                    <a:p>
                      <a:pPr fontAlgn="auto"/>
                      <a:r>
                        <a:rPr lang="en-US" sz="1800" dirty="0">
                          <a:effectLst/>
                        </a:rPr>
                        <a:t>​</a:t>
                      </a:r>
                    </a:p>
                  </a:txBody>
                  <a:tcPr>
                    <a:lnL w="12700">
                      <a:solidFill>
                        <a:schemeClr val="accent1">
                          <a:lumMod val="75000"/>
                        </a:schemeClr>
                      </a:solidFill>
                    </a:lnL>
                    <a:lnR w="12700">
                      <a:solidFill>
                        <a:schemeClr val="accent1">
                          <a:lumMod val="75000"/>
                        </a:schemeClr>
                      </a:solidFill>
                    </a:lnR>
                    <a:lnT w="12700">
                      <a:solidFill>
                        <a:schemeClr val="accent1">
                          <a:lumMod val="75000"/>
                        </a:schemeClr>
                      </a:solidFill>
                    </a:lnT>
                    <a:lnB w="12700">
                      <a:solidFill>
                        <a:schemeClr val="accent1">
                          <a:lumMod val="75000"/>
                        </a:schemeClr>
                      </a:solidFill>
                    </a:lnB>
                    <a:noFill/>
                  </a:tcPr>
                </a:tc>
                <a:extLst>
                  <a:ext uri="{0D108BD9-81ED-4DB2-BD59-A6C34878D82A}">
                    <a16:rowId xmlns:a16="http://schemas.microsoft.com/office/drawing/2014/main" val="403313024"/>
                  </a:ext>
                </a:extLst>
              </a:tr>
            </a:tbl>
          </a:graphicData>
        </a:graphic>
      </p:graphicFrame>
    </p:spTree>
    <p:extLst>
      <p:ext uri="{BB962C8B-B14F-4D97-AF65-F5344CB8AC3E}">
        <p14:creationId xmlns:p14="http://schemas.microsoft.com/office/powerpoint/2010/main" val="1410771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51697F-565A-C658-F418-0BCB630B08E8}"/>
              </a:ext>
            </a:extLst>
          </p:cNvPr>
          <p:cNvSpPr/>
          <p:nvPr/>
        </p:nvSpPr>
        <p:spPr>
          <a:xfrm>
            <a:off x="2950099" y="2772724"/>
            <a:ext cx="6983669" cy="830997"/>
          </a:xfrm>
          <a:prstGeom prst="rect">
            <a:avLst/>
          </a:prstGeom>
          <a:effectLst/>
        </p:spPr>
        <p:txBody>
          <a:bodyPr wrap="square" lIns="457200" tIns="0" rIns="0" bIns="0" anchor="ctr">
            <a:spAutoFit/>
          </a:bodyPr>
          <a:lstStyle/>
          <a:p>
            <a:r>
              <a:rPr lang="en-US" sz="5400" b="1" dirty="0">
                <a:solidFill>
                  <a:schemeClr val="accent4"/>
                </a:solidFill>
                <a:latin typeface="Museo Slab 700"/>
                <a:ea typeface="Source Sans Pro"/>
              </a:rPr>
              <a:t>Recommendations</a:t>
            </a:r>
            <a:endParaRPr lang="en-US" sz="5400" b="1" dirty="0">
              <a:solidFill>
                <a:schemeClr val="accent4"/>
              </a:solidFill>
              <a:latin typeface="Museo Slab 700" panose="02000000000000000000" pitchFamily="2" charset="77"/>
              <a:ea typeface="Source Sans Pro" panose="020B0503030403020204" pitchFamily="34" charset="0"/>
            </a:endParaRPr>
          </a:p>
        </p:txBody>
      </p:sp>
    </p:spTree>
    <p:extLst>
      <p:ext uri="{BB962C8B-B14F-4D97-AF65-F5344CB8AC3E}">
        <p14:creationId xmlns:p14="http://schemas.microsoft.com/office/powerpoint/2010/main" val="2403129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B4E996E-4A17-751D-15F7-EC45A8551417}"/>
              </a:ext>
            </a:extLst>
          </p:cNvPr>
          <p:cNvGrpSpPr/>
          <p:nvPr/>
        </p:nvGrpSpPr>
        <p:grpSpPr>
          <a:xfrm>
            <a:off x="643467" y="1246039"/>
            <a:ext cx="10905067" cy="4365923"/>
            <a:chOff x="557203" y="955964"/>
            <a:chExt cx="10890704" cy="4360172"/>
          </a:xfrm>
        </p:grpSpPr>
        <p:pic>
          <p:nvPicPr>
            <p:cNvPr id="3" name="Picture 2">
              <a:extLst>
                <a:ext uri="{FF2B5EF4-FFF2-40B4-BE49-F238E27FC236}">
                  <a16:creationId xmlns:a16="http://schemas.microsoft.com/office/drawing/2014/main" id="{3F09ADB3-E427-4068-A4B8-8DDD267B33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03332" y="2398537"/>
              <a:ext cx="8806581" cy="2917599"/>
            </a:xfrm>
            <a:prstGeom prst="rect">
              <a:avLst/>
            </a:prstGeom>
          </p:spPr>
        </p:pic>
        <p:pic>
          <p:nvPicPr>
            <p:cNvPr id="4" name="Picture 2" descr="Diagram&#10;&#10;Description automatically generated">
              <a:extLst>
                <a:ext uri="{FF2B5EF4-FFF2-40B4-BE49-F238E27FC236}">
                  <a16:creationId xmlns:a16="http://schemas.microsoft.com/office/drawing/2014/main" id="{C5D0CBD5-4742-C3FE-6F48-DAE7D952DE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57203" y="955964"/>
              <a:ext cx="10890704" cy="1207777"/>
            </a:xfrm>
            <a:prstGeom prst="rect">
              <a:avLst/>
            </a:prstGeom>
          </p:spPr>
        </p:pic>
      </p:grpSp>
    </p:spTree>
    <p:extLst>
      <p:ext uri="{BB962C8B-B14F-4D97-AF65-F5344CB8AC3E}">
        <p14:creationId xmlns:p14="http://schemas.microsoft.com/office/powerpoint/2010/main" val="1758550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A763F5-B8FE-47FA-A9CB-081F596F9E01}"/>
              </a:ext>
            </a:extLst>
          </p:cNvPr>
          <p:cNvSpPr/>
          <p:nvPr/>
        </p:nvSpPr>
        <p:spPr>
          <a:xfrm>
            <a:off x="4965430" y="629268"/>
            <a:ext cx="6586491" cy="128616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400" b="1" spc="100">
                <a:latin typeface="Museo Slab 500"/>
                <a:ea typeface="+mj-ea"/>
                <a:cs typeface="+mj-cs"/>
              </a:rPr>
              <a:t>K-12 and Higher Education Leaders</a:t>
            </a:r>
          </a:p>
        </p:txBody>
      </p:sp>
      <p:sp>
        <p:nvSpPr>
          <p:cNvPr id="4" name="Rectangle 3">
            <a:extLst>
              <a:ext uri="{FF2B5EF4-FFF2-40B4-BE49-F238E27FC236}">
                <a16:creationId xmlns:a16="http://schemas.microsoft.com/office/drawing/2014/main" id="{4C7D7C6E-4BA0-457C-BBE7-B5AEA5567079}"/>
              </a:ext>
            </a:extLst>
          </p:cNvPr>
          <p:cNvSpPr/>
          <p:nvPr/>
        </p:nvSpPr>
        <p:spPr>
          <a:xfrm>
            <a:off x="4965431" y="2438400"/>
            <a:ext cx="6586489" cy="3785419"/>
          </a:xfrm>
          <a:prstGeom prst="rect">
            <a:avLst/>
          </a:prstGeom>
        </p:spPr>
        <p:txBody>
          <a:bodyPr vert="horz" lIns="91440" tIns="45720" rIns="91440" bIns="45720" rtlCol="0" anchor="t">
            <a:normAutofit/>
          </a:bodyPr>
          <a:lstStyle/>
          <a:p>
            <a:pPr>
              <a:lnSpc>
                <a:spcPct val="90000"/>
              </a:lnSpc>
              <a:spcBef>
                <a:spcPts val="1200"/>
              </a:spcBef>
            </a:pPr>
            <a:r>
              <a:rPr lang="en-US" sz="2000" b="1" spc="100">
                <a:latin typeface="Museo Slab 500"/>
              </a:rPr>
              <a:t>Higher Education Leaders should integrate dual enrollment within existing student success goals and initiatives</a:t>
            </a:r>
          </a:p>
          <a:p>
            <a:pPr marL="457200" indent="-228600">
              <a:lnSpc>
                <a:spcPct val="90000"/>
              </a:lnSpc>
              <a:spcBef>
                <a:spcPts val="1200"/>
              </a:spcBef>
              <a:buFont typeface="Arial" panose="020B0604020202020204" pitchFamily="34" charset="0"/>
              <a:buChar char="•"/>
            </a:pPr>
            <a:r>
              <a:rPr lang="en-US" sz="2000" spc="100">
                <a:latin typeface="Museo Slab 500"/>
              </a:rPr>
              <a:t>Particularly those that target marginalized students</a:t>
            </a:r>
          </a:p>
          <a:p>
            <a:pPr>
              <a:lnSpc>
                <a:spcPct val="90000"/>
              </a:lnSpc>
              <a:spcBef>
                <a:spcPts val="1200"/>
              </a:spcBef>
            </a:pPr>
            <a:r>
              <a:rPr lang="en-US" sz="2000" b="1" spc="100">
                <a:latin typeface="Museo Slab 500"/>
              </a:rPr>
              <a:t>K-12 Leaders should leverage dual enrollment to bolster college and career readiness by:  </a:t>
            </a:r>
          </a:p>
          <a:p>
            <a:pPr indent="-228600">
              <a:lnSpc>
                <a:spcPct val="90000"/>
              </a:lnSpc>
              <a:spcBef>
                <a:spcPts val="1200"/>
              </a:spcBef>
              <a:buFont typeface="Arial" panose="020B0604020202020204" pitchFamily="34" charset="0"/>
              <a:buChar char="•"/>
            </a:pPr>
            <a:endParaRPr lang="en-US" sz="1200" b="1" spc="100">
              <a:latin typeface="Museo Slab 500"/>
            </a:endParaRPr>
          </a:p>
          <a:p>
            <a:pPr marL="285750" indent="-228600">
              <a:lnSpc>
                <a:spcPct val="90000"/>
              </a:lnSpc>
              <a:spcAft>
                <a:spcPts val="1200"/>
              </a:spcAft>
              <a:buFont typeface="Arial" panose="020B0604020202020204" pitchFamily="34" charset="0"/>
              <a:buChar char="•"/>
            </a:pPr>
            <a:r>
              <a:rPr lang="en-US" sz="2000">
                <a:latin typeface="Museo Slab 500"/>
              </a:rPr>
              <a:t>Including dual enrollment equity strategies in their LCAPs </a:t>
            </a:r>
          </a:p>
          <a:p>
            <a:pPr marL="285750" indent="-228600">
              <a:lnSpc>
                <a:spcPct val="90000"/>
              </a:lnSpc>
              <a:spcAft>
                <a:spcPts val="1200"/>
              </a:spcAft>
              <a:buFont typeface="Arial" panose="020B0604020202020204" pitchFamily="34" charset="0"/>
              <a:buChar char="•"/>
            </a:pPr>
            <a:r>
              <a:rPr lang="en-US" sz="2000">
                <a:latin typeface="Museo Slab 500"/>
              </a:rPr>
              <a:t>Using dual enrollment as a credit recovery strategy</a:t>
            </a:r>
          </a:p>
        </p:txBody>
      </p:sp>
      <p:pic>
        <p:nvPicPr>
          <p:cNvPr id="8" name="Picture 7">
            <a:extLst>
              <a:ext uri="{FF2B5EF4-FFF2-40B4-BE49-F238E27FC236}">
                <a16:creationId xmlns:a16="http://schemas.microsoft.com/office/drawing/2014/main" id="{E5585143-CA4F-4BE5-8D4E-B37DB64505F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spTree>
    <p:extLst>
      <p:ext uri="{BB962C8B-B14F-4D97-AF65-F5344CB8AC3E}">
        <p14:creationId xmlns:p14="http://schemas.microsoft.com/office/powerpoint/2010/main" val="1089314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A763F5-B8FE-47FA-A9CB-081F596F9E01}"/>
              </a:ext>
            </a:extLst>
          </p:cNvPr>
          <p:cNvSpPr/>
          <p:nvPr/>
        </p:nvSpPr>
        <p:spPr>
          <a:xfrm>
            <a:off x="836679" y="723898"/>
            <a:ext cx="6002110" cy="14954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spc="100">
                <a:latin typeface="Museo Slab 500"/>
                <a:ea typeface="+mj-ea"/>
                <a:cs typeface="+mj-cs"/>
              </a:rPr>
              <a:t>K-12 and Higher Education Leaders</a:t>
            </a:r>
          </a:p>
        </p:txBody>
      </p:sp>
      <p:sp>
        <p:nvSpPr>
          <p:cNvPr id="4" name="Rectangle 3">
            <a:extLst>
              <a:ext uri="{FF2B5EF4-FFF2-40B4-BE49-F238E27FC236}">
                <a16:creationId xmlns:a16="http://schemas.microsoft.com/office/drawing/2014/main" id="{4C7D7C6E-4BA0-457C-BBE7-B5AEA5567079}"/>
              </a:ext>
            </a:extLst>
          </p:cNvPr>
          <p:cNvSpPr/>
          <p:nvPr/>
        </p:nvSpPr>
        <p:spPr>
          <a:xfrm>
            <a:off x="836680" y="2405067"/>
            <a:ext cx="6002110" cy="3729034"/>
          </a:xfrm>
          <a:prstGeom prst="rect">
            <a:avLst/>
          </a:prstGeom>
        </p:spPr>
        <p:txBody>
          <a:bodyPr vert="horz" lIns="91440" tIns="45720" rIns="91440" bIns="45720" rtlCol="0" anchor="t">
            <a:normAutofit fontScale="92500" lnSpcReduction="10000"/>
          </a:bodyPr>
          <a:lstStyle/>
          <a:p>
            <a:pPr>
              <a:lnSpc>
                <a:spcPct val="90000"/>
              </a:lnSpc>
              <a:spcBef>
                <a:spcPts val="1200"/>
              </a:spcBef>
            </a:pPr>
            <a:r>
              <a:rPr lang="en-US" sz="2400" b="1" spc="100">
                <a:latin typeface="Museo Slab 500"/>
              </a:rPr>
              <a:t>Should establish data-sharing agreements. Data should be used to: </a:t>
            </a:r>
            <a:endParaRPr lang="en-US" sz="2400">
              <a:latin typeface="Museo Slab 500"/>
            </a:endParaRPr>
          </a:p>
          <a:p>
            <a:pPr marL="285750" indent="-228600">
              <a:lnSpc>
                <a:spcPct val="90000"/>
              </a:lnSpc>
              <a:spcAft>
                <a:spcPts val="600"/>
              </a:spcAft>
              <a:buFont typeface="Arial" panose="020B0604020202020204" pitchFamily="34" charset="0"/>
              <a:buChar char="•"/>
            </a:pPr>
            <a:r>
              <a:rPr lang="en-US" sz="2400">
                <a:latin typeface="Museo Slab 500"/>
              </a:rPr>
              <a:t>Evaluate programs</a:t>
            </a:r>
          </a:p>
          <a:p>
            <a:pPr marL="285750" indent="-228600">
              <a:lnSpc>
                <a:spcPct val="90000"/>
              </a:lnSpc>
              <a:spcAft>
                <a:spcPts val="600"/>
              </a:spcAft>
              <a:buFont typeface="Arial" panose="020B0604020202020204" pitchFamily="34" charset="0"/>
              <a:buChar char="•"/>
            </a:pPr>
            <a:r>
              <a:rPr lang="en-US" sz="2400">
                <a:latin typeface="Museo Slab 500"/>
              </a:rPr>
              <a:t>Equip counselors and instructors with real-time data</a:t>
            </a:r>
          </a:p>
          <a:p>
            <a:pPr marL="285750" indent="-228600">
              <a:lnSpc>
                <a:spcPct val="90000"/>
              </a:lnSpc>
              <a:spcAft>
                <a:spcPts val="600"/>
              </a:spcAft>
              <a:buFont typeface="Arial" panose="020B0604020202020204" pitchFamily="34" charset="0"/>
              <a:buChar char="•"/>
            </a:pPr>
            <a:r>
              <a:rPr lang="en-US" sz="2400">
                <a:latin typeface="Museo Slab 500"/>
              </a:rPr>
              <a:t>Inform resource planning</a:t>
            </a:r>
          </a:p>
          <a:p>
            <a:pPr marL="285750" indent="-228600">
              <a:lnSpc>
                <a:spcPct val="90000"/>
              </a:lnSpc>
              <a:spcAft>
                <a:spcPts val="600"/>
              </a:spcAft>
              <a:buFont typeface="Arial" panose="020B0604020202020204" pitchFamily="34" charset="0"/>
              <a:buChar char="•"/>
            </a:pPr>
            <a:r>
              <a:rPr lang="en-US" sz="2400">
                <a:latin typeface="Museo Slab 500"/>
              </a:rPr>
              <a:t>Track and publicly report ongoing dual enrollment data and mark progress toward meeting goals</a:t>
            </a:r>
          </a:p>
          <a:p>
            <a:pPr marL="57150" indent="-228600">
              <a:lnSpc>
                <a:spcPct val="90000"/>
              </a:lnSpc>
              <a:spcAft>
                <a:spcPts val="600"/>
              </a:spcAft>
              <a:buFont typeface="Arial" panose="020B0604020202020204" pitchFamily="34" charset="0"/>
              <a:buChar char="•"/>
            </a:pPr>
            <a:endParaRPr lang="en-US" sz="2400">
              <a:latin typeface="Museo Slab 500"/>
            </a:endParaRPr>
          </a:p>
          <a:p>
            <a:pPr>
              <a:lnSpc>
                <a:spcPct val="90000"/>
              </a:lnSpc>
              <a:spcAft>
                <a:spcPts val="1200"/>
              </a:spcAft>
            </a:pPr>
            <a:r>
              <a:rPr lang="en-US" sz="2400" b="1" spc="100">
                <a:latin typeface="Museo Slab 500"/>
              </a:rPr>
              <a:t>Should make joint commitments to establish or increase dual enrollment opportunities.</a:t>
            </a:r>
            <a:r>
              <a:rPr lang="en-US" sz="2000" b="1" spc="100">
                <a:latin typeface="Museo Slab 500"/>
              </a:rPr>
              <a:t> </a:t>
            </a:r>
            <a:endParaRPr lang="en-US" sz="2000">
              <a:latin typeface="Museo Slab 500"/>
            </a:endParaRPr>
          </a:p>
        </p:txBody>
      </p:sp>
      <p:pic>
        <p:nvPicPr>
          <p:cNvPr id="8" name="Picture 7">
            <a:extLst>
              <a:ext uri="{FF2B5EF4-FFF2-40B4-BE49-F238E27FC236}">
                <a16:creationId xmlns:a16="http://schemas.microsoft.com/office/drawing/2014/main" id="{CDA05C3A-9CEF-4255-8DA3-CA9A1BEC15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199440" y="10"/>
            <a:ext cx="4992560" cy="6857990"/>
          </a:xfrm>
          <a:prstGeom prst="rect">
            <a:avLst/>
          </a:prstGeom>
          <a:effectLst/>
        </p:spPr>
      </p:pic>
    </p:spTree>
    <p:extLst>
      <p:ext uri="{BB962C8B-B14F-4D97-AF65-F5344CB8AC3E}">
        <p14:creationId xmlns:p14="http://schemas.microsoft.com/office/powerpoint/2010/main" val="3001508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A763F5-B8FE-47FA-A9CB-081F596F9E01}"/>
              </a:ext>
            </a:extLst>
          </p:cNvPr>
          <p:cNvSpPr/>
          <p:nvPr/>
        </p:nvSpPr>
        <p:spPr>
          <a:xfrm>
            <a:off x="4965430" y="629268"/>
            <a:ext cx="6586491" cy="128616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400" b="1" spc="100">
                <a:latin typeface="Museo Slab 500"/>
                <a:ea typeface="+mj-ea"/>
                <a:cs typeface="+mj-cs"/>
              </a:rPr>
              <a:t>K-12 and Higher Education Leaders</a:t>
            </a:r>
          </a:p>
        </p:txBody>
      </p:sp>
      <p:sp>
        <p:nvSpPr>
          <p:cNvPr id="4" name="Rectangle 3">
            <a:extLst>
              <a:ext uri="{FF2B5EF4-FFF2-40B4-BE49-F238E27FC236}">
                <a16:creationId xmlns:a16="http://schemas.microsoft.com/office/drawing/2014/main" id="{4C7D7C6E-4BA0-457C-BBE7-B5AEA5567079}"/>
              </a:ext>
            </a:extLst>
          </p:cNvPr>
          <p:cNvSpPr/>
          <p:nvPr/>
        </p:nvSpPr>
        <p:spPr>
          <a:xfrm>
            <a:off x="4965431" y="2438400"/>
            <a:ext cx="6586489" cy="3785419"/>
          </a:xfrm>
          <a:prstGeom prst="rect">
            <a:avLst/>
          </a:prstGeom>
        </p:spPr>
        <p:txBody>
          <a:bodyPr vert="horz" lIns="91440" tIns="45720" rIns="91440" bIns="45720" rtlCol="0" anchor="t">
            <a:normAutofit/>
          </a:bodyPr>
          <a:lstStyle/>
          <a:p>
            <a:pPr marL="457200" indent="-228600">
              <a:lnSpc>
                <a:spcPct val="90000"/>
              </a:lnSpc>
              <a:spcBef>
                <a:spcPts val="1200"/>
              </a:spcBef>
              <a:buFont typeface="Arial" panose="020B0604020202020204" pitchFamily="34" charset="0"/>
              <a:buChar char="•"/>
            </a:pPr>
            <a:r>
              <a:rPr lang="en-US" sz="2400" b="1" spc="100">
                <a:latin typeface="Museo Slab 500"/>
              </a:rPr>
              <a:t>Should craft dedicated and sustainable dual enrollment budgets that combine and maximize funding streams </a:t>
            </a:r>
          </a:p>
          <a:p>
            <a:pPr marL="457200" indent="-228600">
              <a:lnSpc>
                <a:spcPct val="90000"/>
              </a:lnSpc>
              <a:spcBef>
                <a:spcPts val="1200"/>
              </a:spcBef>
              <a:buFont typeface="Arial" panose="020B0604020202020204" pitchFamily="34" charset="0"/>
              <a:buChar char="•"/>
            </a:pPr>
            <a:r>
              <a:rPr lang="en-US" sz="2400" b="1" spc="100">
                <a:latin typeface="Museo Slab 500"/>
              </a:rPr>
              <a:t>Should strengthen existing dual enrollment programs and seek new partnerships to broaden access. </a:t>
            </a:r>
          </a:p>
          <a:p>
            <a:pPr marL="457200" indent="-228600">
              <a:lnSpc>
                <a:spcPct val="90000"/>
              </a:lnSpc>
              <a:spcBef>
                <a:spcPts val="1200"/>
              </a:spcBef>
              <a:buFont typeface="Arial" panose="020B0604020202020204" pitchFamily="34" charset="0"/>
              <a:buChar char="•"/>
            </a:pPr>
            <a:r>
              <a:rPr lang="en-US" sz="2400" b="1" spc="100">
                <a:latin typeface="Museo Slab 500"/>
              </a:rPr>
              <a:t>LEAs should partner with colleges to maximize the number of rigorous high-quality DE courses</a:t>
            </a:r>
          </a:p>
          <a:p>
            <a:pPr indent="-228600">
              <a:lnSpc>
                <a:spcPct val="90000"/>
              </a:lnSpc>
              <a:spcBef>
                <a:spcPts val="1200"/>
              </a:spcBef>
              <a:buFont typeface="Arial" panose="020B0604020202020204" pitchFamily="34" charset="0"/>
              <a:buChar char="•"/>
            </a:pPr>
            <a:endParaRPr lang="en-US" sz="2000" b="1" spc="100"/>
          </a:p>
        </p:txBody>
      </p:sp>
      <p:pic>
        <p:nvPicPr>
          <p:cNvPr id="10" name="Picture 9">
            <a:extLst>
              <a:ext uri="{FF2B5EF4-FFF2-40B4-BE49-F238E27FC236}">
                <a16:creationId xmlns:a16="http://schemas.microsoft.com/office/drawing/2014/main" id="{C080C0D7-64C6-410D-BC5F-3DFAD9D7C66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spTree>
    <p:extLst>
      <p:ext uri="{BB962C8B-B14F-4D97-AF65-F5344CB8AC3E}">
        <p14:creationId xmlns:p14="http://schemas.microsoft.com/office/powerpoint/2010/main" val="3906294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18C17959-5AB8-A64C-87BD-E6DF2C1AAA32}"/>
              </a:ext>
            </a:extLst>
          </p:cNvPr>
          <p:cNvSpPr/>
          <p:nvPr/>
        </p:nvSpPr>
        <p:spPr>
          <a:xfrm>
            <a:off x="552944" y="1776767"/>
            <a:ext cx="9514083" cy="1661993"/>
          </a:xfrm>
          <a:prstGeom prst="rect">
            <a:avLst/>
          </a:prstGeom>
          <a:effectLst/>
        </p:spPr>
        <p:txBody>
          <a:bodyPr wrap="square" lIns="457200" tIns="0" rIns="0" bIns="0" anchor="ctr">
            <a:spAutoFit/>
          </a:bodyPr>
          <a:lstStyle/>
          <a:p>
            <a:r>
              <a:rPr lang="en-US" sz="5400" b="1" dirty="0">
                <a:solidFill>
                  <a:srgbClr val="000000"/>
                </a:solidFill>
                <a:latin typeface="Museo Slab 700"/>
                <a:ea typeface="Source Sans Pro"/>
              </a:rPr>
              <a:t>[Insert COMMUNITY COLLEGE DISTRICT NAME]</a:t>
            </a:r>
            <a:endParaRPr lang="en-US" sz="5400" b="1" dirty="0">
              <a:solidFill>
                <a:srgbClr val="000000"/>
              </a:solidFill>
              <a:latin typeface="Museo Slab 700" panose="02000000000000000000" pitchFamily="2" charset="77"/>
              <a:ea typeface="Source Sans Pro" panose="020B0503030403020204" pitchFamily="34" charset="0"/>
            </a:endParaRPr>
          </a:p>
        </p:txBody>
      </p:sp>
      <p:sp>
        <p:nvSpPr>
          <p:cNvPr id="2" name="Subtitle 2">
            <a:extLst>
              <a:ext uri="{FF2B5EF4-FFF2-40B4-BE49-F238E27FC236}">
                <a16:creationId xmlns:a16="http://schemas.microsoft.com/office/drawing/2014/main" id="{F2CD3EEB-177C-6992-4DB4-DB3DB96C09DF}"/>
              </a:ext>
            </a:extLst>
          </p:cNvPr>
          <p:cNvSpPr txBox="1">
            <a:spLocks/>
          </p:cNvSpPr>
          <p:nvPr/>
        </p:nvSpPr>
        <p:spPr>
          <a:xfrm>
            <a:off x="1555124" y="3833513"/>
            <a:ext cx="3746704" cy="1267878"/>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a:solidFill>
                  <a:schemeClr val="accent3"/>
                </a:solidFill>
                <a:cs typeface="Calibri"/>
              </a:rPr>
              <a:t>[Insert NAME OF PRESENTER]</a:t>
            </a:r>
          </a:p>
          <a:p>
            <a:pPr marL="0" indent="0">
              <a:buNone/>
            </a:pPr>
            <a:r>
              <a:rPr lang="en-US" sz="2000" b="1">
                <a:solidFill>
                  <a:schemeClr val="accent3"/>
                </a:solidFill>
                <a:cs typeface="Calibri"/>
              </a:rPr>
              <a:t>[Insert NAME OF ORGANIZATION]</a:t>
            </a:r>
          </a:p>
          <a:p>
            <a:pPr marL="0" indent="0">
              <a:buNone/>
            </a:pPr>
            <a:r>
              <a:rPr lang="en-US" sz="2000" b="1">
                <a:solidFill>
                  <a:schemeClr val="accent3"/>
                </a:solidFill>
                <a:latin typeface="Calibri"/>
                <a:cs typeface="Calibri"/>
              </a:rPr>
              <a:t>[Insert DATE]</a:t>
            </a:r>
          </a:p>
        </p:txBody>
      </p:sp>
      <p:cxnSp>
        <p:nvCxnSpPr>
          <p:cNvPr id="4" name="Straight Connector 3">
            <a:extLst>
              <a:ext uri="{FF2B5EF4-FFF2-40B4-BE49-F238E27FC236}">
                <a16:creationId xmlns:a16="http://schemas.microsoft.com/office/drawing/2014/main" id="{7AB9911D-5D1C-6AE8-C7B2-3854FBE9A833}"/>
              </a:ext>
            </a:extLst>
          </p:cNvPr>
          <p:cNvCxnSpPr>
            <a:cxnSpLocks/>
          </p:cNvCxnSpPr>
          <p:nvPr/>
        </p:nvCxnSpPr>
        <p:spPr>
          <a:xfrm>
            <a:off x="821053" y="3431999"/>
            <a:ext cx="7857332" cy="0"/>
          </a:xfrm>
          <a:prstGeom prst="line">
            <a:avLst/>
          </a:prstGeom>
          <a:ln w="571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190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A763F5-B8FE-47FA-A9CB-081F596F9E01}"/>
              </a:ext>
            </a:extLst>
          </p:cNvPr>
          <p:cNvSpPr/>
          <p:nvPr/>
        </p:nvSpPr>
        <p:spPr>
          <a:xfrm>
            <a:off x="736038" y="479483"/>
            <a:ext cx="6002110" cy="14954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spc="100">
                <a:latin typeface="Museo Slab 500"/>
                <a:ea typeface="+mj-ea"/>
                <a:cs typeface="+mj-cs"/>
              </a:rPr>
              <a:t>K-12 and Higher Education Leaders</a:t>
            </a:r>
          </a:p>
        </p:txBody>
      </p:sp>
      <p:sp>
        <p:nvSpPr>
          <p:cNvPr id="2" name="Rectangle 1">
            <a:extLst>
              <a:ext uri="{FF2B5EF4-FFF2-40B4-BE49-F238E27FC236}">
                <a16:creationId xmlns:a16="http://schemas.microsoft.com/office/drawing/2014/main" id="{B7F3A164-1947-4E2B-8566-DC0E3F2F9962}"/>
              </a:ext>
            </a:extLst>
          </p:cNvPr>
          <p:cNvSpPr/>
          <p:nvPr/>
        </p:nvSpPr>
        <p:spPr>
          <a:xfrm>
            <a:off x="721661" y="1556803"/>
            <a:ext cx="6002110" cy="3729034"/>
          </a:xfrm>
          <a:prstGeom prst="rect">
            <a:avLst/>
          </a:prstGeom>
        </p:spPr>
        <p:txBody>
          <a:bodyPr vert="horz" lIns="91440" tIns="45720" rIns="91440" bIns="45720" rtlCol="0" anchor="t">
            <a:noAutofit/>
          </a:bodyPr>
          <a:lstStyle/>
          <a:p>
            <a:pPr marL="457200" indent="-228600">
              <a:lnSpc>
                <a:spcPct val="90000"/>
              </a:lnSpc>
              <a:spcBef>
                <a:spcPts val="1200"/>
              </a:spcBef>
              <a:buFont typeface="Arial" panose="020B0604020202020204" pitchFamily="34" charset="0"/>
              <a:buChar char="•"/>
            </a:pPr>
            <a:endParaRPr lang="en-US" sz="2000" b="1" spc="100">
              <a:latin typeface="Museo Slab 500"/>
            </a:endParaRPr>
          </a:p>
          <a:p>
            <a:pPr marL="457200" indent="-228600">
              <a:lnSpc>
                <a:spcPct val="90000"/>
              </a:lnSpc>
              <a:spcBef>
                <a:spcPts val="1200"/>
              </a:spcBef>
              <a:buFont typeface="Arial" panose="020B0604020202020204" pitchFamily="34" charset="0"/>
              <a:buChar char="•"/>
            </a:pPr>
            <a:r>
              <a:rPr lang="en-US" sz="2000" b="1" spc="100">
                <a:latin typeface="Museo Slab 500"/>
              </a:rPr>
              <a:t>Should produce an onboarding plan for new DE students that connects them with a robust set of matriculation and wrap-around services</a:t>
            </a:r>
          </a:p>
          <a:p>
            <a:pPr marL="457200" indent="-228600">
              <a:lnSpc>
                <a:spcPct val="90000"/>
              </a:lnSpc>
              <a:spcBef>
                <a:spcPts val="1200"/>
              </a:spcBef>
              <a:buFont typeface="Arial" panose="020B0604020202020204" pitchFamily="34" charset="0"/>
              <a:buChar char="•"/>
            </a:pPr>
            <a:r>
              <a:rPr lang="en-US" sz="2000" b="1" spc="100">
                <a:latin typeface="Museo Slab 500"/>
              </a:rPr>
              <a:t>Should collaborate to identify opportunities to embed dual enrollment awareness with college preparation and recruitment programming</a:t>
            </a:r>
          </a:p>
          <a:p>
            <a:pPr marL="457200" indent="-228600">
              <a:lnSpc>
                <a:spcPct val="90000"/>
              </a:lnSpc>
              <a:spcBef>
                <a:spcPts val="1200"/>
              </a:spcBef>
              <a:buFont typeface="Arial" panose="020B0604020202020204" pitchFamily="34" charset="0"/>
              <a:buChar char="•"/>
            </a:pPr>
            <a:r>
              <a:rPr lang="en-US" sz="2000" b="1" spc="100">
                <a:latin typeface="Museo Slab 500"/>
              </a:rPr>
              <a:t>Should provide all high school students and their families with information about dual enrollment</a:t>
            </a:r>
          </a:p>
          <a:p>
            <a:pPr marL="457200" indent="-228600">
              <a:lnSpc>
                <a:spcPct val="90000"/>
              </a:lnSpc>
              <a:spcBef>
                <a:spcPts val="1200"/>
              </a:spcBef>
              <a:buFont typeface="Arial" panose="020B0604020202020204" pitchFamily="34" charset="0"/>
              <a:buChar char="•"/>
            </a:pPr>
            <a:r>
              <a:rPr lang="en-US" sz="2000" b="1" spc="100">
                <a:latin typeface="Museo Slab 500"/>
              </a:rPr>
              <a:t>Should remove entry-level requirements for dual enrollment participation</a:t>
            </a:r>
          </a:p>
          <a:p>
            <a:pPr indent="-228600">
              <a:lnSpc>
                <a:spcPct val="90000"/>
              </a:lnSpc>
              <a:spcBef>
                <a:spcPts val="1200"/>
              </a:spcBef>
              <a:buFont typeface="Arial" panose="020B0604020202020204" pitchFamily="34" charset="0"/>
              <a:buChar char="•"/>
            </a:pPr>
            <a:endParaRPr lang="en-US" sz="1700" b="1" spc="100"/>
          </a:p>
        </p:txBody>
      </p:sp>
      <p:pic>
        <p:nvPicPr>
          <p:cNvPr id="3" name="Picture 2">
            <a:extLst>
              <a:ext uri="{FF2B5EF4-FFF2-40B4-BE49-F238E27FC236}">
                <a16:creationId xmlns:a16="http://schemas.microsoft.com/office/drawing/2014/main" id="{C0821C8E-8CFC-403B-A7D3-9E9CE0428A66}"/>
              </a:ext>
            </a:extLst>
          </p:cNvPr>
          <p:cNvPicPr preferRelativeResize="0">
            <a:picLocks/>
          </p:cNvPicPr>
          <p:nvPr/>
        </p:nvPicPr>
        <p:blipFill rotWithShape="1">
          <a:blip r:embed="rId3">
            <a:extLst>
              <a:ext uri="{28A0092B-C50C-407E-A947-70E740481C1C}">
                <a14:useLocalDpi xmlns:a14="http://schemas.microsoft.com/office/drawing/2010/main"/>
              </a:ext>
            </a:extLst>
          </a:blip>
          <a:stretch/>
        </p:blipFill>
        <p:spPr>
          <a:xfrm>
            <a:off x="7199440" y="11"/>
            <a:ext cx="5040000" cy="6927567"/>
          </a:xfrm>
          <a:prstGeom prst="rect">
            <a:avLst/>
          </a:prstGeom>
          <a:effectLst/>
        </p:spPr>
      </p:pic>
    </p:spTree>
    <p:extLst>
      <p:ext uri="{BB962C8B-B14F-4D97-AF65-F5344CB8AC3E}">
        <p14:creationId xmlns:p14="http://schemas.microsoft.com/office/powerpoint/2010/main" val="3376897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719F0-76B9-3C49-A0E2-C9FF1CFFB460}"/>
              </a:ext>
            </a:extLst>
          </p:cNvPr>
          <p:cNvSpPr/>
          <p:nvPr/>
        </p:nvSpPr>
        <p:spPr>
          <a:xfrm>
            <a:off x="3402610" y="441588"/>
            <a:ext cx="5235700" cy="2215991"/>
          </a:xfrm>
          <a:prstGeom prst="rect">
            <a:avLst/>
          </a:prstGeom>
        </p:spPr>
        <p:txBody>
          <a:bodyPr wrap="square" lIns="0" tIns="0" rIns="0" bIns="0" anchor="t">
            <a:spAutoFit/>
          </a:bodyPr>
          <a:lstStyle/>
          <a:p>
            <a:r>
              <a:rPr lang="en-US" sz="7200" dirty="0">
                <a:solidFill>
                  <a:schemeClr val="accent4"/>
                </a:solidFill>
                <a:latin typeface="Museo Sans 700"/>
                <a:ea typeface="Source Sans Pro"/>
                <a:cs typeface="Calibri"/>
              </a:rPr>
              <a:t>Thank You! </a:t>
            </a:r>
          </a:p>
          <a:p>
            <a:endParaRPr lang="en-US" sz="7200" dirty="0">
              <a:solidFill>
                <a:schemeClr val="bg1"/>
              </a:solidFill>
              <a:ea typeface="Source Sans Pro"/>
              <a:cs typeface="Calibri"/>
            </a:endParaRPr>
          </a:p>
        </p:txBody>
      </p:sp>
      <p:sp>
        <p:nvSpPr>
          <p:cNvPr id="2" name="TextBox 1">
            <a:extLst>
              <a:ext uri="{FF2B5EF4-FFF2-40B4-BE49-F238E27FC236}">
                <a16:creationId xmlns:a16="http://schemas.microsoft.com/office/drawing/2014/main" id="{5E4B5DBF-900D-48AE-9A9A-D9A5AFD80F90}"/>
              </a:ext>
            </a:extLst>
          </p:cNvPr>
          <p:cNvSpPr txBox="1"/>
          <p:nvPr/>
        </p:nvSpPr>
        <p:spPr>
          <a:xfrm>
            <a:off x="3402609" y="2321426"/>
            <a:ext cx="5888653" cy="4462760"/>
          </a:xfrm>
          <a:prstGeom prst="rect">
            <a:avLst/>
          </a:prstGeom>
          <a:noFill/>
        </p:spPr>
        <p:txBody>
          <a:bodyPr wrap="square" lIns="91440" tIns="45720" rIns="91440" bIns="45720" rtlCol="0" anchor="t">
            <a:spAutoFit/>
          </a:bodyPr>
          <a:lstStyle/>
          <a:p>
            <a:r>
              <a:rPr lang="en-US" sz="3200" dirty="0">
                <a:solidFill>
                  <a:schemeClr val="bg1"/>
                </a:solidFill>
                <a:latin typeface="Museo Sans 700"/>
                <a:cs typeface="Calibri"/>
              </a:rPr>
              <a:t>Contact Information:</a:t>
            </a:r>
            <a:endParaRPr lang="en-US" dirty="0">
              <a:solidFill>
                <a:schemeClr val="bg1"/>
              </a:solidFill>
              <a:latin typeface="Museo Sans 700"/>
            </a:endParaRPr>
          </a:p>
          <a:p>
            <a:r>
              <a:rPr lang="en-US" sz="3200" b="1" dirty="0">
                <a:solidFill>
                  <a:srgbClr val="FBB040"/>
                </a:solidFill>
                <a:latin typeface="Museo Sans 700"/>
                <a:cs typeface="Calibri"/>
              </a:rPr>
              <a:t>[Insert PRESENTER NAME]</a:t>
            </a:r>
          </a:p>
          <a:p>
            <a:r>
              <a:rPr lang="en-US" sz="3200" b="1" dirty="0">
                <a:solidFill>
                  <a:srgbClr val="FBB040"/>
                </a:solidFill>
                <a:latin typeface="Museo Sans 700"/>
                <a:ea typeface="+mn-lt"/>
                <a:cs typeface="+mn-lt"/>
              </a:rPr>
              <a:t>[Insert PRESENTER EMAIL]</a:t>
            </a:r>
          </a:p>
          <a:p>
            <a:endParaRPr lang="en-US" sz="3200" dirty="0">
              <a:solidFill>
                <a:schemeClr val="bg1"/>
              </a:solidFill>
              <a:ea typeface="+mn-lt"/>
              <a:cs typeface="+mn-lt"/>
            </a:endParaRPr>
          </a:p>
          <a:p>
            <a:endParaRPr lang="en-US" sz="3200" b="1" dirty="0">
              <a:solidFill>
                <a:srgbClr val="FBB040"/>
              </a:solidFill>
              <a:latin typeface="Calibri"/>
              <a:cs typeface="Calibri"/>
            </a:endParaRPr>
          </a:p>
          <a:p>
            <a:endParaRPr lang="en-US" sz="3200" dirty="0">
              <a:solidFill>
                <a:schemeClr val="bg1"/>
              </a:solidFill>
              <a:latin typeface="Calibri"/>
              <a:cs typeface="Calibri"/>
            </a:endParaRPr>
          </a:p>
          <a:p>
            <a:endParaRPr lang="en-US" sz="3200" b="1" dirty="0">
              <a:solidFill>
                <a:srgbClr val="FBB040"/>
              </a:solidFill>
              <a:latin typeface="Museo Slab 500" panose="02000000000000000000" charset="0"/>
            </a:endParaRPr>
          </a:p>
          <a:p>
            <a:endParaRPr lang="en-US" sz="3200" dirty="0">
              <a:solidFill>
                <a:schemeClr val="bg1"/>
              </a:solidFill>
              <a:latin typeface="Museo Slab 500" panose="02000000000000000000" charset="0"/>
            </a:endParaRPr>
          </a:p>
          <a:p>
            <a:endParaRPr lang="en-US" sz="2800" dirty="0">
              <a:solidFill>
                <a:schemeClr val="bg1"/>
              </a:solidFill>
              <a:latin typeface="Museo Slab 500" panose="02000000000000000000" charset="0"/>
            </a:endParaRPr>
          </a:p>
        </p:txBody>
      </p:sp>
    </p:spTree>
    <p:extLst>
      <p:ext uri="{BB962C8B-B14F-4D97-AF65-F5344CB8AC3E}">
        <p14:creationId xmlns:p14="http://schemas.microsoft.com/office/powerpoint/2010/main" val="2702564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18FA1E7B-1CB0-9B43-852D-980205769BDC}"/>
              </a:ext>
            </a:extLst>
          </p:cNvPr>
          <p:cNvSpPr txBox="1">
            <a:spLocks/>
          </p:cNvSpPr>
          <p:nvPr/>
        </p:nvSpPr>
        <p:spPr>
          <a:xfrm>
            <a:off x="1126273" y="1900165"/>
            <a:ext cx="6534616" cy="2926314"/>
          </a:xfrm>
          <a:prstGeom prst="rect">
            <a:avLst/>
          </a:prstGeom>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defTabSz="457200">
              <a:lnSpc>
                <a:spcPct val="150000"/>
              </a:lnSpc>
              <a:spcBef>
                <a:spcPts val="1200"/>
              </a:spcBef>
              <a:buClr>
                <a:srgbClr val="FFFFFF">
                  <a:lumMod val="75000"/>
                </a:srgbClr>
              </a:buClr>
            </a:pPr>
            <a:r>
              <a:rPr lang="en-US" sz="1800" b="0" kern="1200" cap="none" spc="0">
                <a:solidFill>
                  <a:schemeClr val="tx1"/>
                </a:solidFill>
                <a:latin typeface="Source Sans Pro"/>
                <a:ea typeface="Proxima Nova Light" charset="0"/>
                <a:cs typeface="Proxima Nova Light" charset="0"/>
              </a:rPr>
              <a:t>Overview of Dual Enrollment</a:t>
            </a:r>
            <a:endParaRPr lang="en-US" sz="1800" b="0" kern="1200" cap="none" spc="0">
              <a:solidFill>
                <a:schemeClr val="tx1"/>
              </a:solidFill>
              <a:latin typeface="Source Sans Pro" panose="020B0503030403020204" pitchFamily="34" charset="0"/>
              <a:ea typeface="Proxima Nova Light" charset="0"/>
              <a:cs typeface="Proxima Nova Light" charset="0"/>
            </a:endParaRPr>
          </a:p>
          <a:p>
            <a:pPr marL="0" defTabSz="457200">
              <a:lnSpc>
                <a:spcPct val="150000"/>
              </a:lnSpc>
              <a:spcBef>
                <a:spcPts val="1200"/>
              </a:spcBef>
              <a:buClr>
                <a:srgbClr val="FFFFFF">
                  <a:lumMod val="75000"/>
                </a:srgbClr>
              </a:buClr>
            </a:pPr>
            <a:r>
              <a:rPr lang="en-US" sz="1800" b="0" kern="1200" cap="none" spc="0">
                <a:solidFill>
                  <a:schemeClr val="tx1"/>
                </a:solidFill>
                <a:latin typeface="Source Sans Pro"/>
                <a:ea typeface="Proxima Nova Light" charset="0"/>
                <a:cs typeface="Proxima Nova Light" charset="0"/>
              </a:rPr>
              <a:t>Understanding Equity Gaps</a:t>
            </a:r>
          </a:p>
          <a:p>
            <a:pPr marL="0" defTabSz="457200">
              <a:lnSpc>
                <a:spcPct val="150000"/>
              </a:lnSpc>
              <a:spcBef>
                <a:spcPts val="1200"/>
              </a:spcBef>
              <a:buClr>
                <a:srgbClr val="FFFFFF">
                  <a:lumMod val="75000"/>
                </a:srgbClr>
              </a:buClr>
            </a:pPr>
            <a:r>
              <a:rPr lang="en-US" sz="1800" b="0" kern="1200" cap="none" spc="0">
                <a:solidFill>
                  <a:schemeClr val="tx1"/>
                </a:solidFill>
                <a:latin typeface="Source Sans Pro"/>
                <a:ea typeface="Proxima Nova Light" charset="0"/>
                <a:cs typeface="Proxima Nova Light" charset="0"/>
              </a:rPr>
              <a:t>Goal Setting</a:t>
            </a:r>
            <a:endParaRPr lang="en-US" sz="1800" b="0" kern="1200" cap="none" spc="0">
              <a:solidFill>
                <a:schemeClr val="tx1"/>
              </a:solidFill>
              <a:latin typeface="Source Sans Pro" panose="020B0503030403020204" pitchFamily="34" charset="0"/>
              <a:ea typeface="Proxima Nova Light" charset="0"/>
              <a:cs typeface="Proxima Nova Light" charset="0"/>
            </a:endParaRPr>
          </a:p>
          <a:p>
            <a:pPr marL="0" defTabSz="457200">
              <a:lnSpc>
                <a:spcPct val="150000"/>
              </a:lnSpc>
              <a:spcBef>
                <a:spcPts val="1200"/>
              </a:spcBef>
              <a:buClr>
                <a:srgbClr val="FFFFFF">
                  <a:lumMod val="75000"/>
                </a:srgbClr>
              </a:buClr>
            </a:pPr>
            <a:r>
              <a:rPr lang="en-US" sz="1800" b="0" kern="1200" cap="none" spc="0">
                <a:solidFill>
                  <a:schemeClr val="tx1"/>
                </a:solidFill>
                <a:latin typeface="Source Sans Pro"/>
                <a:ea typeface="Proxima Nova Light" charset="0"/>
                <a:cs typeface="Proxima Nova Light" charset="0"/>
              </a:rPr>
              <a:t>Reviewing Our Data</a:t>
            </a:r>
          </a:p>
          <a:p>
            <a:pPr marL="0" defTabSz="457200">
              <a:lnSpc>
                <a:spcPct val="150000"/>
              </a:lnSpc>
              <a:spcBef>
                <a:spcPts val="1200"/>
              </a:spcBef>
            </a:pPr>
            <a:r>
              <a:rPr lang="en-US" sz="1800" b="0" kern="1200" cap="none" spc="0">
                <a:solidFill>
                  <a:schemeClr val="tx1"/>
                </a:solidFill>
                <a:latin typeface="Source Sans Pro"/>
                <a:ea typeface="Proxima Nova Light" charset="0"/>
                <a:cs typeface="Proxima Nova Light" charset="0"/>
              </a:rPr>
              <a:t>Actions for Leaders</a:t>
            </a:r>
            <a:endParaRPr lang="en-US" sz="1800" b="0" kern="1200" cap="none" spc="0">
              <a:solidFill>
                <a:schemeClr val="tx1"/>
              </a:solidFill>
              <a:latin typeface="Source Sans Pro" panose="020B0503030403020204" pitchFamily="34" charset="0"/>
              <a:ea typeface="Proxima Nova Light" charset="0"/>
              <a:cs typeface="Proxima Nova Light" charset="0"/>
            </a:endParaRPr>
          </a:p>
        </p:txBody>
      </p:sp>
      <p:sp>
        <p:nvSpPr>
          <p:cNvPr id="9" name="Oval 8">
            <a:extLst>
              <a:ext uri="{FF2B5EF4-FFF2-40B4-BE49-F238E27FC236}">
                <a16:creationId xmlns:a16="http://schemas.microsoft.com/office/drawing/2014/main" id="{9EC65B21-B5D2-D446-A902-24DBDF90333E}"/>
              </a:ext>
            </a:extLst>
          </p:cNvPr>
          <p:cNvSpPr/>
          <p:nvPr/>
        </p:nvSpPr>
        <p:spPr>
          <a:xfrm>
            <a:off x="457200" y="2227755"/>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1</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0" name="Oval 9">
            <a:extLst>
              <a:ext uri="{FF2B5EF4-FFF2-40B4-BE49-F238E27FC236}">
                <a16:creationId xmlns:a16="http://schemas.microsoft.com/office/drawing/2014/main" id="{B62CE30A-5371-5148-AF53-5D2686223AF6}"/>
              </a:ext>
            </a:extLst>
          </p:cNvPr>
          <p:cNvSpPr/>
          <p:nvPr/>
        </p:nvSpPr>
        <p:spPr>
          <a:xfrm>
            <a:off x="457200" y="2785316"/>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2</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1" name="Oval 10">
            <a:extLst>
              <a:ext uri="{FF2B5EF4-FFF2-40B4-BE49-F238E27FC236}">
                <a16:creationId xmlns:a16="http://schemas.microsoft.com/office/drawing/2014/main" id="{A07A58EE-8657-A84C-A939-7F39E1DE16ED}"/>
              </a:ext>
            </a:extLst>
          </p:cNvPr>
          <p:cNvSpPr/>
          <p:nvPr/>
        </p:nvSpPr>
        <p:spPr>
          <a:xfrm>
            <a:off x="457200" y="3342877"/>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3</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2" name="Oval 11">
            <a:extLst>
              <a:ext uri="{FF2B5EF4-FFF2-40B4-BE49-F238E27FC236}">
                <a16:creationId xmlns:a16="http://schemas.microsoft.com/office/drawing/2014/main" id="{CF0C5987-69FD-844C-A1FC-DE6ECA0E9F1C}"/>
              </a:ext>
            </a:extLst>
          </p:cNvPr>
          <p:cNvSpPr/>
          <p:nvPr/>
        </p:nvSpPr>
        <p:spPr>
          <a:xfrm>
            <a:off x="457200" y="3900437"/>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4</a:t>
            </a: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6" name="Text Placeholder 16">
            <a:extLst>
              <a:ext uri="{FF2B5EF4-FFF2-40B4-BE49-F238E27FC236}">
                <a16:creationId xmlns:a16="http://schemas.microsoft.com/office/drawing/2014/main" id="{CAEFA969-AB7A-904A-B12E-7B27DD32A4B3}"/>
              </a:ext>
            </a:extLst>
          </p:cNvPr>
          <p:cNvSpPr txBox="1">
            <a:spLocks/>
          </p:cNvSpPr>
          <p:nvPr/>
        </p:nvSpPr>
        <p:spPr>
          <a:xfrm>
            <a:off x="1189735" y="592943"/>
            <a:ext cx="2914367" cy="978729"/>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pc="0" dirty="0">
                <a:solidFill>
                  <a:schemeClr val="accent4"/>
                </a:solidFill>
                <a:latin typeface="Museo Sans 700"/>
              </a:rPr>
              <a:t>Agenda</a:t>
            </a:r>
          </a:p>
        </p:txBody>
      </p:sp>
      <p:cxnSp>
        <p:nvCxnSpPr>
          <p:cNvPr id="17" name="Straight Connector 16">
            <a:extLst>
              <a:ext uri="{FF2B5EF4-FFF2-40B4-BE49-F238E27FC236}">
                <a16:creationId xmlns:a16="http://schemas.microsoft.com/office/drawing/2014/main" id="{7DE88FDF-6502-644C-B7C8-318E89A15AD2}"/>
              </a:ext>
            </a:extLst>
          </p:cNvPr>
          <p:cNvCxnSpPr>
            <a:cxnSpLocks/>
          </p:cNvCxnSpPr>
          <p:nvPr/>
        </p:nvCxnSpPr>
        <p:spPr>
          <a:xfrm>
            <a:off x="602788" y="1530483"/>
            <a:ext cx="3582350"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pic>
        <p:nvPicPr>
          <p:cNvPr id="18" name="Picture 18" descr="Photo of school study group enjoying learning">
            <a:extLst>
              <a:ext uri="{FF2B5EF4-FFF2-40B4-BE49-F238E27FC236}">
                <a16:creationId xmlns:a16="http://schemas.microsoft.com/office/drawing/2014/main" id="{AD132F4B-CB83-367D-36B5-20BDEA25530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effectLst>
            <a:softEdge rad="31750"/>
          </a:effectLst>
        </p:spPr>
      </p:pic>
      <p:pic>
        <p:nvPicPr>
          <p:cNvPr id="23" name="Picture 23" descr="Students wearing mortarboards">
            <a:extLst>
              <a:ext uri="{FF2B5EF4-FFF2-40B4-BE49-F238E27FC236}">
                <a16:creationId xmlns:a16="http://schemas.microsoft.com/office/drawing/2014/main" id="{A98D6983-232A-3A53-1877-238755903781}"/>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effectLst>
            <a:softEdge rad="31750"/>
          </a:effectLst>
        </p:spPr>
      </p:pic>
      <p:pic>
        <p:nvPicPr>
          <p:cNvPr id="27" name="Picture 27" descr="Classroom of students raising their hands in front of a teacher">
            <a:extLst>
              <a:ext uri="{FF2B5EF4-FFF2-40B4-BE49-F238E27FC236}">
                <a16:creationId xmlns:a16="http://schemas.microsoft.com/office/drawing/2014/main" id="{941F7A07-1A39-69C0-A0E8-511FF86D2908}"/>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effectLst>
            <a:softEdge rad="31750"/>
          </a:effectLst>
        </p:spPr>
      </p:pic>
      <p:sp>
        <p:nvSpPr>
          <p:cNvPr id="29" name="Oval 28">
            <a:extLst>
              <a:ext uri="{FF2B5EF4-FFF2-40B4-BE49-F238E27FC236}">
                <a16:creationId xmlns:a16="http://schemas.microsoft.com/office/drawing/2014/main" id="{7EB809EB-7F74-2845-BB30-5628DD77D942}"/>
              </a:ext>
            </a:extLst>
          </p:cNvPr>
          <p:cNvSpPr/>
          <p:nvPr/>
        </p:nvSpPr>
        <p:spPr>
          <a:xfrm>
            <a:off x="457199" y="4475531"/>
            <a:ext cx="365760" cy="3657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2800"/>
              </a:lnSpc>
            </a:pPr>
            <a:r>
              <a:rPr lang="en-GB" sz="2000">
                <a:solidFill>
                  <a:schemeClr val="bg1"/>
                </a:solidFill>
                <a:latin typeface="Source Sans Pro" panose="020B0503030403020204" pitchFamily="34" charset="0"/>
                <a:ea typeface="ModernTwoSxtnMdITCTT" charset="0"/>
                <a:cs typeface="ModernTwoSxtnMdITCTT" charset="0"/>
              </a:rPr>
              <a:t>5</a:t>
            </a:r>
          </a:p>
        </p:txBody>
      </p:sp>
    </p:spTree>
    <p:extLst>
      <p:ext uri="{BB962C8B-B14F-4D97-AF65-F5344CB8AC3E}">
        <p14:creationId xmlns:p14="http://schemas.microsoft.com/office/powerpoint/2010/main" val="1172073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503E236-9C9F-F03D-F795-CF2610DA5085}"/>
              </a:ext>
            </a:extLst>
          </p:cNvPr>
          <p:cNvSpPr txBox="1"/>
          <p:nvPr/>
        </p:nvSpPr>
        <p:spPr>
          <a:xfrm>
            <a:off x="263477" y="2777095"/>
            <a:ext cx="47805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tx1">
                    <a:lumMod val="75000"/>
                  </a:schemeClr>
                </a:solidFill>
                <a:latin typeface="Museo Sans 700"/>
              </a:rPr>
              <a:t>What is dual enrollment?</a:t>
            </a:r>
            <a:endParaRPr lang="en-US" sz="2800">
              <a:solidFill>
                <a:schemeClr val="tx1">
                  <a:lumMod val="75000"/>
                </a:schemeClr>
              </a:solidFill>
              <a:cs typeface="Calibri"/>
            </a:endParaRPr>
          </a:p>
        </p:txBody>
      </p:sp>
      <p:sp>
        <p:nvSpPr>
          <p:cNvPr id="12" name="Rectangle: Rounded Corners 11">
            <a:extLst>
              <a:ext uri="{FF2B5EF4-FFF2-40B4-BE49-F238E27FC236}">
                <a16:creationId xmlns:a16="http://schemas.microsoft.com/office/drawing/2014/main" id="{ACE4C7CB-2663-9947-BFC3-B01159D714C0}"/>
              </a:ext>
            </a:extLst>
          </p:cNvPr>
          <p:cNvSpPr/>
          <p:nvPr/>
        </p:nvSpPr>
        <p:spPr>
          <a:xfrm>
            <a:off x="5297700" y="550646"/>
            <a:ext cx="6126480" cy="1463040"/>
          </a:xfrm>
          <a:prstGeom prst="round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latin typeface="Museo Slab 500"/>
                <a:cs typeface="Arial"/>
              </a:rPr>
              <a:t>When high school students take college courses</a:t>
            </a:r>
            <a:endParaRPr lang="en-US" sz="2800">
              <a:latin typeface="Museo Slab 500"/>
            </a:endParaRPr>
          </a:p>
        </p:txBody>
      </p:sp>
      <p:sp>
        <p:nvSpPr>
          <p:cNvPr id="13" name="Rectangle: Rounded Corners 12">
            <a:extLst>
              <a:ext uri="{FF2B5EF4-FFF2-40B4-BE49-F238E27FC236}">
                <a16:creationId xmlns:a16="http://schemas.microsoft.com/office/drawing/2014/main" id="{18A9CBAB-B4D8-332D-94BD-D14CA31E8849}"/>
              </a:ext>
            </a:extLst>
          </p:cNvPr>
          <p:cNvSpPr/>
          <p:nvPr/>
        </p:nvSpPr>
        <p:spPr>
          <a:xfrm>
            <a:off x="5297700" y="2274413"/>
            <a:ext cx="6126480" cy="1463040"/>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latin typeface="Museo Slab 500"/>
                <a:cs typeface="Arial"/>
              </a:rPr>
              <a:t>Students can take these courses on their high school campus, if offered, or by enrolling at their community college </a:t>
            </a:r>
            <a:endParaRPr lang="en-US" sz="2800">
              <a:latin typeface="Museo Slab 500"/>
            </a:endParaRPr>
          </a:p>
        </p:txBody>
      </p:sp>
      <p:sp>
        <p:nvSpPr>
          <p:cNvPr id="14" name="Rectangle: Rounded Corners 13">
            <a:extLst>
              <a:ext uri="{FF2B5EF4-FFF2-40B4-BE49-F238E27FC236}">
                <a16:creationId xmlns:a16="http://schemas.microsoft.com/office/drawing/2014/main" id="{333B757A-FEFF-680A-7243-B2AB9A2015A4}"/>
              </a:ext>
            </a:extLst>
          </p:cNvPr>
          <p:cNvSpPr/>
          <p:nvPr/>
        </p:nvSpPr>
        <p:spPr>
          <a:xfrm>
            <a:off x="5297700" y="4037654"/>
            <a:ext cx="6126480" cy="1463040"/>
          </a:xfrm>
          <a:prstGeom prst="roundRect">
            <a:avLst/>
          </a:prstGeom>
          <a:solidFill>
            <a:srgbClr val="FFC000"/>
          </a:solidFill>
          <a:ln>
            <a:solidFill>
              <a:srgbClr val="F15D2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1200"/>
              </a:spcAft>
            </a:pPr>
            <a:r>
              <a:rPr lang="en-US" sz="2800">
                <a:latin typeface="Museo Slab 500"/>
                <a:ea typeface="+mn-lt"/>
                <a:cs typeface="+mn-lt"/>
              </a:rPr>
              <a:t>Students receive a letter grade, which may earn them both high school and college credit</a:t>
            </a:r>
            <a:endParaRPr lang="en-US" sz="2800">
              <a:latin typeface="Museo Slab 500"/>
              <a:cs typeface="Arial"/>
            </a:endParaRPr>
          </a:p>
        </p:txBody>
      </p:sp>
    </p:spTree>
    <p:extLst>
      <p:ext uri="{BB962C8B-B14F-4D97-AF65-F5344CB8AC3E}">
        <p14:creationId xmlns:p14="http://schemas.microsoft.com/office/powerpoint/2010/main" val="1121460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040BDD83-5FDF-C843-8B80-D4A6ACE76D39}"/>
              </a:ext>
            </a:extLst>
          </p:cNvPr>
          <p:cNvSpPr txBox="1">
            <a:spLocks/>
          </p:cNvSpPr>
          <p:nvPr/>
        </p:nvSpPr>
        <p:spPr>
          <a:xfrm>
            <a:off x="674227" y="754160"/>
            <a:ext cx="9154528" cy="978729"/>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pc="0" dirty="0">
                <a:solidFill>
                  <a:schemeClr val="accent4"/>
                </a:solidFill>
                <a:latin typeface="Museo Sans 700"/>
              </a:rPr>
              <a:t>Types of Dual Enrollment</a:t>
            </a:r>
            <a:endParaRPr lang="en-US" sz="4800" b="1" spc="0" dirty="0">
              <a:solidFill>
                <a:schemeClr val="accent4"/>
              </a:solidFill>
              <a:latin typeface="Museo Sans 700" panose="02000000000000000000" pitchFamily="2" charset="77"/>
            </a:endParaRPr>
          </a:p>
        </p:txBody>
      </p:sp>
      <p:cxnSp>
        <p:nvCxnSpPr>
          <p:cNvPr id="7" name="Straight Connector 6">
            <a:extLst>
              <a:ext uri="{FF2B5EF4-FFF2-40B4-BE49-F238E27FC236}">
                <a16:creationId xmlns:a16="http://schemas.microsoft.com/office/drawing/2014/main" id="{33635322-7B5F-354B-A365-90F81698EDC6}"/>
              </a:ext>
            </a:extLst>
          </p:cNvPr>
          <p:cNvCxnSpPr>
            <a:cxnSpLocks/>
          </p:cNvCxnSpPr>
          <p:nvPr/>
        </p:nvCxnSpPr>
        <p:spPr>
          <a:xfrm flipV="1">
            <a:off x="602788" y="1494765"/>
            <a:ext cx="8202030" cy="35718"/>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0FD2D7A7-7EE3-1F40-BBAA-16F444F9E706}"/>
              </a:ext>
            </a:extLst>
          </p:cNvPr>
          <p:cNvSpPr/>
          <p:nvPr/>
        </p:nvSpPr>
        <p:spPr>
          <a:xfrm>
            <a:off x="1319295" y="2509212"/>
            <a:ext cx="1913860" cy="19138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9" name="Oval 8">
            <a:extLst>
              <a:ext uri="{FF2B5EF4-FFF2-40B4-BE49-F238E27FC236}">
                <a16:creationId xmlns:a16="http://schemas.microsoft.com/office/drawing/2014/main" id="{4E90E892-D13F-A744-85F9-B3531902D63E}"/>
              </a:ext>
            </a:extLst>
          </p:cNvPr>
          <p:cNvSpPr/>
          <p:nvPr/>
        </p:nvSpPr>
        <p:spPr>
          <a:xfrm>
            <a:off x="4578456" y="2509212"/>
            <a:ext cx="1913860" cy="19138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0" name="Oval 9">
            <a:extLst>
              <a:ext uri="{FF2B5EF4-FFF2-40B4-BE49-F238E27FC236}">
                <a16:creationId xmlns:a16="http://schemas.microsoft.com/office/drawing/2014/main" id="{BEDDC65B-101D-F04D-890D-2F2C4694D60B}"/>
              </a:ext>
            </a:extLst>
          </p:cNvPr>
          <p:cNvSpPr/>
          <p:nvPr/>
        </p:nvSpPr>
        <p:spPr>
          <a:xfrm>
            <a:off x="7750710" y="2509212"/>
            <a:ext cx="1913860" cy="191386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th-TH" sz="2000">
              <a:solidFill>
                <a:schemeClr val="bg1"/>
              </a:solidFill>
              <a:latin typeface="Source Sans Pro" panose="020B0503030403020204" pitchFamily="34" charset="0"/>
              <a:ea typeface="ModernTwoSxtnMdITCTT" charset="0"/>
              <a:cs typeface="ModernTwoSxtnMdITCTT" charset="0"/>
            </a:endParaRPr>
          </a:p>
        </p:txBody>
      </p:sp>
      <p:sp>
        <p:nvSpPr>
          <p:cNvPr id="14" name="Rectangle 13">
            <a:extLst>
              <a:ext uri="{FF2B5EF4-FFF2-40B4-BE49-F238E27FC236}">
                <a16:creationId xmlns:a16="http://schemas.microsoft.com/office/drawing/2014/main" id="{16CD3B5F-2A6A-5147-BF99-F1127C389BC3}"/>
              </a:ext>
            </a:extLst>
          </p:cNvPr>
          <p:cNvSpPr/>
          <p:nvPr/>
        </p:nvSpPr>
        <p:spPr>
          <a:xfrm>
            <a:off x="1370356" y="4422565"/>
            <a:ext cx="1797361" cy="1692771"/>
          </a:xfrm>
          <a:prstGeom prst="rect">
            <a:avLst/>
          </a:prstGeom>
        </p:spPr>
        <p:txBody>
          <a:bodyPr wrap="square" lIns="0" tIns="457200" rIns="0" bIns="0" anchor="t">
            <a:spAutoFit/>
          </a:bodyPr>
          <a:lstStyle/>
          <a:p>
            <a:pPr algn="ctr"/>
            <a:r>
              <a:rPr lang="en-US" sz="1600" b="1">
                <a:solidFill>
                  <a:srgbClr val="FBB040"/>
                </a:solidFill>
                <a:latin typeface="Source Sans Pro"/>
                <a:ea typeface="Source Sans Pro"/>
              </a:rPr>
              <a:t>PARTNERSHIP AT YOUR SCHOOL</a:t>
            </a:r>
            <a:r>
              <a:rPr lang="en-US" sz="1600">
                <a:latin typeface="Source Sans Pro"/>
                <a:ea typeface="Source Sans Pro"/>
              </a:rPr>
              <a:t> </a:t>
            </a:r>
            <a:endParaRPr lang="en-US" sz="1600">
              <a:latin typeface="Source Sans Pro" panose="020B0503030403020204" pitchFamily="34" charset="0"/>
              <a:ea typeface="Source Sans Pro"/>
            </a:endParaRPr>
          </a:p>
          <a:p>
            <a:pPr algn="ctr"/>
            <a:r>
              <a:rPr lang="en-US" sz="1600">
                <a:latin typeface="Source Sans Pro"/>
                <a:ea typeface="Source Sans Pro"/>
              </a:rPr>
              <a:t>School district partners with community college</a:t>
            </a:r>
            <a:endParaRPr lang="en-US" sz="1600">
              <a:effectLst/>
              <a:latin typeface="Source Sans Pro" panose="020B0503030403020204" pitchFamily="34" charset="0"/>
              <a:ea typeface="Source Sans Pro"/>
            </a:endParaRPr>
          </a:p>
        </p:txBody>
      </p:sp>
      <p:sp>
        <p:nvSpPr>
          <p:cNvPr id="17" name="Rectangle 16">
            <a:extLst>
              <a:ext uri="{FF2B5EF4-FFF2-40B4-BE49-F238E27FC236}">
                <a16:creationId xmlns:a16="http://schemas.microsoft.com/office/drawing/2014/main" id="{E453570C-A2E2-5D47-91A3-8FF656AA5ADC}"/>
              </a:ext>
            </a:extLst>
          </p:cNvPr>
          <p:cNvSpPr/>
          <p:nvPr/>
        </p:nvSpPr>
        <p:spPr>
          <a:xfrm>
            <a:off x="10013960" y="4338663"/>
            <a:ext cx="1236645" cy="646331"/>
          </a:xfrm>
          <a:prstGeom prst="rect">
            <a:avLst/>
          </a:prstGeom>
        </p:spPr>
        <p:txBody>
          <a:bodyPr wrap="square" lIns="0" tIns="457200" rIns="0" bIns="0" anchor="t">
            <a:spAutoFit/>
          </a:bodyPr>
          <a:lstStyle/>
          <a:p>
            <a:pPr algn="ctr"/>
            <a:endParaRPr lang="en-US" sz="1200">
              <a:effectLst/>
              <a:latin typeface="Source Sans Pro" panose="020B0503030403020204" pitchFamily="34" charset="0"/>
              <a:ea typeface="Source Sans Pro"/>
            </a:endParaRPr>
          </a:p>
        </p:txBody>
      </p:sp>
      <p:grpSp>
        <p:nvGrpSpPr>
          <p:cNvPr id="18" name="Group 17">
            <a:extLst>
              <a:ext uri="{FF2B5EF4-FFF2-40B4-BE49-F238E27FC236}">
                <a16:creationId xmlns:a16="http://schemas.microsoft.com/office/drawing/2014/main" id="{F172FC94-FB18-7D4F-9806-4DD560A2425A}"/>
              </a:ext>
            </a:extLst>
          </p:cNvPr>
          <p:cNvGrpSpPr/>
          <p:nvPr/>
        </p:nvGrpSpPr>
        <p:grpSpPr>
          <a:xfrm>
            <a:off x="4917063" y="2892435"/>
            <a:ext cx="1236645" cy="1063171"/>
            <a:chOff x="6400799" y="1935784"/>
            <a:chExt cx="685800" cy="589597"/>
          </a:xfrm>
          <a:solidFill>
            <a:srgbClr val="FBB040"/>
          </a:solidFill>
        </p:grpSpPr>
        <p:sp>
          <p:nvSpPr>
            <p:cNvPr id="19" name="Freeform 18">
              <a:extLst>
                <a:ext uri="{FF2B5EF4-FFF2-40B4-BE49-F238E27FC236}">
                  <a16:creationId xmlns:a16="http://schemas.microsoft.com/office/drawing/2014/main" id="{6C558976-50A7-2D48-B95C-2AD4AC406ADF}"/>
                </a:ext>
              </a:extLst>
            </p:cNvPr>
            <p:cNvSpPr/>
            <p:nvPr/>
          </p:nvSpPr>
          <p:spPr>
            <a:xfrm>
              <a:off x="6576058" y="1935784"/>
              <a:ext cx="331469" cy="186689"/>
            </a:xfrm>
            <a:custGeom>
              <a:avLst/>
              <a:gdLst>
                <a:gd name="connsiteX0" fmla="*/ 167640 w 331469"/>
                <a:gd name="connsiteY0" fmla="*/ 45720 h 186689"/>
                <a:gd name="connsiteX1" fmla="*/ 304800 w 331469"/>
                <a:gd name="connsiteY1" fmla="*/ 183833 h 186689"/>
                <a:gd name="connsiteX2" fmla="*/ 331470 w 331469"/>
                <a:gd name="connsiteY2" fmla="*/ 157163 h 186689"/>
                <a:gd name="connsiteX3" fmla="*/ 167640 w 331469"/>
                <a:gd name="connsiteY3" fmla="*/ 0 h 186689"/>
                <a:gd name="connsiteX4" fmla="*/ 0 w 331469"/>
                <a:gd name="connsiteY4" fmla="*/ 160020 h 186689"/>
                <a:gd name="connsiteX5" fmla="*/ 26670 w 331469"/>
                <a:gd name="connsiteY5" fmla="*/ 186690 h 1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69" h="186689">
                  <a:moveTo>
                    <a:pt x="167640" y="45720"/>
                  </a:moveTo>
                  <a:lnTo>
                    <a:pt x="304800" y="183833"/>
                  </a:lnTo>
                  <a:lnTo>
                    <a:pt x="331470" y="157163"/>
                  </a:lnTo>
                  <a:lnTo>
                    <a:pt x="167640" y="0"/>
                  </a:lnTo>
                  <a:lnTo>
                    <a:pt x="0" y="160020"/>
                  </a:lnTo>
                  <a:lnTo>
                    <a:pt x="26670" y="186690"/>
                  </a:lnTo>
                  <a:close/>
                </a:path>
              </a:pathLst>
            </a:custGeom>
            <a:solidFill>
              <a:schemeClr val="bg1"/>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FFFCD9B-EE65-3D44-9CAA-FF14931D6AFD}"/>
                </a:ext>
              </a:extLst>
            </p:cNvPr>
            <p:cNvSpPr/>
            <p:nvPr/>
          </p:nvSpPr>
          <p:spPr>
            <a:xfrm>
              <a:off x="6400799" y="2030081"/>
              <a:ext cx="685800" cy="495300"/>
            </a:xfrm>
            <a:custGeom>
              <a:avLst/>
              <a:gdLst>
                <a:gd name="connsiteX0" fmla="*/ 647700 w 685800"/>
                <a:gd name="connsiteY0" fmla="*/ 295275 h 495300"/>
                <a:gd name="connsiteX1" fmla="*/ 571500 w 685800"/>
                <a:gd name="connsiteY1" fmla="*/ 295275 h 495300"/>
                <a:gd name="connsiteX2" fmla="*/ 571500 w 685800"/>
                <a:gd name="connsiteY2" fmla="*/ 219075 h 495300"/>
                <a:gd name="connsiteX3" fmla="*/ 647700 w 685800"/>
                <a:gd name="connsiteY3" fmla="*/ 219075 h 495300"/>
                <a:gd name="connsiteX4" fmla="*/ 647700 w 685800"/>
                <a:gd name="connsiteY4" fmla="*/ 295275 h 495300"/>
                <a:gd name="connsiteX5" fmla="*/ 647700 w 685800"/>
                <a:gd name="connsiteY5" fmla="*/ 409575 h 495300"/>
                <a:gd name="connsiteX6" fmla="*/ 571500 w 685800"/>
                <a:gd name="connsiteY6" fmla="*/ 409575 h 495300"/>
                <a:gd name="connsiteX7" fmla="*/ 571500 w 685800"/>
                <a:gd name="connsiteY7" fmla="*/ 333375 h 495300"/>
                <a:gd name="connsiteX8" fmla="*/ 647700 w 685800"/>
                <a:gd name="connsiteY8" fmla="*/ 333375 h 495300"/>
                <a:gd name="connsiteX9" fmla="*/ 647700 w 685800"/>
                <a:gd name="connsiteY9" fmla="*/ 409575 h 495300"/>
                <a:gd name="connsiteX10" fmla="*/ 533400 w 685800"/>
                <a:gd name="connsiteY10" fmla="*/ 295275 h 495300"/>
                <a:gd name="connsiteX11" fmla="*/ 457200 w 685800"/>
                <a:gd name="connsiteY11" fmla="*/ 295275 h 495300"/>
                <a:gd name="connsiteX12" fmla="*/ 457200 w 685800"/>
                <a:gd name="connsiteY12" fmla="*/ 219075 h 495300"/>
                <a:gd name="connsiteX13" fmla="*/ 533400 w 685800"/>
                <a:gd name="connsiteY13" fmla="*/ 219075 h 495300"/>
                <a:gd name="connsiteX14" fmla="*/ 533400 w 685800"/>
                <a:gd name="connsiteY14" fmla="*/ 295275 h 495300"/>
                <a:gd name="connsiteX15" fmla="*/ 533400 w 685800"/>
                <a:gd name="connsiteY15" fmla="*/ 409575 h 495300"/>
                <a:gd name="connsiteX16" fmla="*/ 457200 w 685800"/>
                <a:gd name="connsiteY16" fmla="*/ 409575 h 495300"/>
                <a:gd name="connsiteX17" fmla="*/ 457200 w 685800"/>
                <a:gd name="connsiteY17" fmla="*/ 333375 h 495300"/>
                <a:gd name="connsiteX18" fmla="*/ 533400 w 685800"/>
                <a:gd name="connsiteY18" fmla="*/ 333375 h 495300"/>
                <a:gd name="connsiteX19" fmla="*/ 533400 w 685800"/>
                <a:gd name="connsiteY19" fmla="*/ 409575 h 495300"/>
                <a:gd name="connsiteX20" fmla="*/ 409575 w 685800"/>
                <a:gd name="connsiteY20" fmla="*/ 295275 h 495300"/>
                <a:gd name="connsiteX21" fmla="*/ 276225 w 685800"/>
                <a:gd name="connsiteY21" fmla="*/ 295275 h 495300"/>
                <a:gd name="connsiteX22" fmla="*/ 276225 w 685800"/>
                <a:gd name="connsiteY22" fmla="*/ 257175 h 495300"/>
                <a:gd name="connsiteX23" fmla="*/ 409575 w 685800"/>
                <a:gd name="connsiteY23" fmla="*/ 257175 h 495300"/>
                <a:gd name="connsiteX24" fmla="*/ 409575 w 685800"/>
                <a:gd name="connsiteY24" fmla="*/ 295275 h 495300"/>
                <a:gd name="connsiteX25" fmla="*/ 342900 w 685800"/>
                <a:gd name="connsiteY25" fmla="*/ 114300 h 495300"/>
                <a:gd name="connsiteX26" fmla="*/ 371475 w 685800"/>
                <a:gd name="connsiteY26" fmla="*/ 142875 h 495300"/>
                <a:gd name="connsiteX27" fmla="*/ 342900 w 685800"/>
                <a:gd name="connsiteY27" fmla="*/ 171450 h 495300"/>
                <a:gd name="connsiteX28" fmla="*/ 314325 w 685800"/>
                <a:gd name="connsiteY28" fmla="*/ 142875 h 495300"/>
                <a:gd name="connsiteX29" fmla="*/ 342900 w 685800"/>
                <a:gd name="connsiteY29" fmla="*/ 114300 h 495300"/>
                <a:gd name="connsiteX30" fmla="*/ 228600 w 685800"/>
                <a:gd name="connsiteY30" fmla="*/ 295275 h 495300"/>
                <a:gd name="connsiteX31" fmla="*/ 152400 w 685800"/>
                <a:gd name="connsiteY31" fmla="*/ 295275 h 495300"/>
                <a:gd name="connsiteX32" fmla="*/ 152400 w 685800"/>
                <a:gd name="connsiteY32" fmla="*/ 219075 h 495300"/>
                <a:gd name="connsiteX33" fmla="*/ 228600 w 685800"/>
                <a:gd name="connsiteY33" fmla="*/ 219075 h 495300"/>
                <a:gd name="connsiteX34" fmla="*/ 228600 w 685800"/>
                <a:gd name="connsiteY34" fmla="*/ 295275 h 495300"/>
                <a:gd name="connsiteX35" fmla="*/ 228600 w 685800"/>
                <a:gd name="connsiteY35" fmla="*/ 409575 h 495300"/>
                <a:gd name="connsiteX36" fmla="*/ 152400 w 685800"/>
                <a:gd name="connsiteY36" fmla="*/ 409575 h 495300"/>
                <a:gd name="connsiteX37" fmla="*/ 152400 w 685800"/>
                <a:gd name="connsiteY37" fmla="*/ 333375 h 495300"/>
                <a:gd name="connsiteX38" fmla="*/ 228600 w 685800"/>
                <a:gd name="connsiteY38" fmla="*/ 333375 h 495300"/>
                <a:gd name="connsiteX39" fmla="*/ 228600 w 685800"/>
                <a:gd name="connsiteY39" fmla="*/ 409575 h 495300"/>
                <a:gd name="connsiteX40" fmla="*/ 114300 w 685800"/>
                <a:gd name="connsiteY40" fmla="*/ 295275 h 495300"/>
                <a:gd name="connsiteX41" fmla="*/ 38100 w 685800"/>
                <a:gd name="connsiteY41" fmla="*/ 295275 h 495300"/>
                <a:gd name="connsiteX42" fmla="*/ 38100 w 685800"/>
                <a:gd name="connsiteY42" fmla="*/ 219075 h 495300"/>
                <a:gd name="connsiteX43" fmla="*/ 114300 w 685800"/>
                <a:gd name="connsiteY43" fmla="*/ 219075 h 495300"/>
                <a:gd name="connsiteX44" fmla="*/ 114300 w 685800"/>
                <a:gd name="connsiteY44" fmla="*/ 295275 h 495300"/>
                <a:gd name="connsiteX45" fmla="*/ 114300 w 685800"/>
                <a:gd name="connsiteY45" fmla="*/ 409575 h 495300"/>
                <a:gd name="connsiteX46" fmla="*/ 38100 w 685800"/>
                <a:gd name="connsiteY46" fmla="*/ 409575 h 495300"/>
                <a:gd name="connsiteX47" fmla="*/ 38100 w 685800"/>
                <a:gd name="connsiteY47" fmla="*/ 333375 h 495300"/>
                <a:gd name="connsiteX48" fmla="*/ 114300 w 685800"/>
                <a:gd name="connsiteY48" fmla="*/ 333375 h 495300"/>
                <a:gd name="connsiteX49" fmla="*/ 114300 w 685800"/>
                <a:gd name="connsiteY49" fmla="*/ 409575 h 495300"/>
                <a:gd name="connsiteX50" fmla="*/ 457200 w 685800"/>
                <a:gd name="connsiteY50" fmla="*/ 171450 h 495300"/>
                <a:gd name="connsiteX51" fmla="*/ 457200 w 685800"/>
                <a:gd name="connsiteY51" fmla="*/ 114300 h 495300"/>
                <a:gd name="connsiteX52" fmla="*/ 342900 w 685800"/>
                <a:gd name="connsiteY52" fmla="*/ 0 h 495300"/>
                <a:gd name="connsiteX53" fmla="*/ 228600 w 685800"/>
                <a:gd name="connsiteY53" fmla="*/ 114300 h 495300"/>
                <a:gd name="connsiteX54" fmla="*/ 228600 w 685800"/>
                <a:gd name="connsiteY54" fmla="*/ 171450 h 495300"/>
                <a:gd name="connsiteX55" fmla="*/ 0 w 685800"/>
                <a:gd name="connsiteY55" fmla="*/ 171450 h 495300"/>
                <a:gd name="connsiteX56" fmla="*/ 0 w 685800"/>
                <a:gd name="connsiteY56" fmla="*/ 495300 h 495300"/>
                <a:gd name="connsiteX57" fmla="*/ 276225 w 685800"/>
                <a:gd name="connsiteY57" fmla="*/ 495300 h 495300"/>
                <a:gd name="connsiteX58" fmla="*/ 276225 w 685800"/>
                <a:gd name="connsiteY58" fmla="*/ 390525 h 495300"/>
                <a:gd name="connsiteX59" fmla="*/ 342900 w 685800"/>
                <a:gd name="connsiteY59" fmla="*/ 333375 h 495300"/>
                <a:gd name="connsiteX60" fmla="*/ 409575 w 685800"/>
                <a:gd name="connsiteY60" fmla="*/ 390525 h 495300"/>
                <a:gd name="connsiteX61" fmla="*/ 409575 w 685800"/>
                <a:gd name="connsiteY61" fmla="*/ 495300 h 495300"/>
                <a:gd name="connsiteX62" fmla="*/ 685800 w 685800"/>
                <a:gd name="connsiteY62" fmla="*/ 495300 h 495300"/>
                <a:gd name="connsiteX63" fmla="*/ 685800 w 685800"/>
                <a:gd name="connsiteY63" fmla="*/ 171450 h 495300"/>
                <a:gd name="connsiteX64" fmla="*/ 457200 w 685800"/>
                <a:gd name="connsiteY64" fmla="*/ 17145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85800" h="495300">
                  <a:moveTo>
                    <a:pt x="647700" y="295275"/>
                  </a:moveTo>
                  <a:lnTo>
                    <a:pt x="571500" y="295275"/>
                  </a:lnTo>
                  <a:lnTo>
                    <a:pt x="571500" y="219075"/>
                  </a:lnTo>
                  <a:lnTo>
                    <a:pt x="647700" y="219075"/>
                  </a:lnTo>
                  <a:lnTo>
                    <a:pt x="647700" y="295275"/>
                  </a:lnTo>
                  <a:close/>
                  <a:moveTo>
                    <a:pt x="647700" y="409575"/>
                  </a:moveTo>
                  <a:lnTo>
                    <a:pt x="571500" y="409575"/>
                  </a:lnTo>
                  <a:lnTo>
                    <a:pt x="571500" y="333375"/>
                  </a:lnTo>
                  <a:lnTo>
                    <a:pt x="647700" y="333375"/>
                  </a:lnTo>
                  <a:lnTo>
                    <a:pt x="647700" y="409575"/>
                  </a:lnTo>
                  <a:close/>
                  <a:moveTo>
                    <a:pt x="533400" y="295275"/>
                  </a:moveTo>
                  <a:lnTo>
                    <a:pt x="457200" y="295275"/>
                  </a:lnTo>
                  <a:lnTo>
                    <a:pt x="457200" y="219075"/>
                  </a:lnTo>
                  <a:lnTo>
                    <a:pt x="533400" y="219075"/>
                  </a:lnTo>
                  <a:lnTo>
                    <a:pt x="533400" y="295275"/>
                  </a:lnTo>
                  <a:close/>
                  <a:moveTo>
                    <a:pt x="533400" y="409575"/>
                  </a:moveTo>
                  <a:lnTo>
                    <a:pt x="457200" y="409575"/>
                  </a:lnTo>
                  <a:lnTo>
                    <a:pt x="457200" y="333375"/>
                  </a:lnTo>
                  <a:lnTo>
                    <a:pt x="533400" y="333375"/>
                  </a:lnTo>
                  <a:lnTo>
                    <a:pt x="533400" y="409575"/>
                  </a:lnTo>
                  <a:close/>
                  <a:moveTo>
                    <a:pt x="409575" y="295275"/>
                  </a:moveTo>
                  <a:lnTo>
                    <a:pt x="276225" y="295275"/>
                  </a:lnTo>
                  <a:lnTo>
                    <a:pt x="276225" y="257175"/>
                  </a:lnTo>
                  <a:lnTo>
                    <a:pt x="409575" y="257175"/>
                  </a:lnTo>
                  <a:lnTo>
                    <a:pt x="409575" y="295275"/>
                  </a:lnTo>
                  <a:close/>
                  <a:moveTo>
                    <a:pt x="342900" y="114300"/>
                  </a:moveTo>
                  <a:cubicBezTo>
                    <a:pt x="359093" y="114300"/>
                    <a:pt x="371475" y="126683"/>
                    <a:pt x="371475" y="142875"/>
                  </a:cubicBezTo>
                  <a:cubicBezTo>
                    <a:pt x="371475" y="159067"/>
                    <a:pt x="359093" y="171450"/>
                    <a:pt x="342900" y="171450"/>
                  </a:cubicBezTo>
                  <a:cubicBezTo>
                    <a:pt x="326708" y="171450"/>
                    <a:pt x="314325" y="159067"/>
                    <a:pt x="314325" y="142875"/>
                  </a:cubicBezTo>
                  <a:cubicBezTo>
                    <a:pt x="314325" y="126683"/>
                    <a:pt x="326708" y="114300"/>
                    <a:pt x="342900" y="114300"/>
                  </a:cubicBezTo>
                  <a:close/>
                  <a:moveTo>
                    <a:pt x="228600" y="295275"/>
                  </a:moveTo>
                  <a:lnTo>
                    <a:pt x="152400" y="295275"/>
                  </a:lnTo>
                  <a:lnTo>
                    <a:pt x="152400" y="219075"/>
                  </a:lnTo>
                  <a:lnTo>
                    <a:pt x="228600" y="219075"/>
                  </a:lnTo>
                  <a:lnTo>
                    <a:pt x="228600" y="295275"/>
                  </a:lnTo>
                  <a:close/>
                  <a:moveTo>
                    <a:pt x="228600" y="409575"/>
                  </a:moveTo>
                  <a:lnTo>
                    <a:pt x="152400" y="409575"/>
                  </a:lnTo>
                  <a:lnTo>
                    <a:pt x="152400" y="333375"/>
                  </a:lnTo>
                  <a:lnTo>
                    <a:pt x="228600" y="333375"/>
                  </a:lnTo>
                  <a:lnTo>
                    <a:pt x="228600" y="409575"/>
                  </a:lnTo>
                  <a:close/>
                  <a:moveTo>
                    <a:pt x="114300" y="295275"/>
                  </a:moveTo>
                  <a:lnTo>
                    <a:pt x="38100" y="295275"/>
                  </a:lnTo>
                  <a:lnTo>
                    <a:pt x="38100" y="219075"/>
                  </a:lnTo>
                  <a:lnTo>
                    <a:pt x="114300" y="219075"/>
                  </a:lnTo>
                  <a:lnTo>
                    <a:pt x="114300" y="295275"/>
                  </a:lnTo>
                  <a:close/>
                  <a:moveTo>
                    <a:pt x="114300" y="409575"/>
                  </a:moveTo>
                  <a:lnTo>
                    <a:pt x="38100" y="409575"/>
                  </a:lnTo>
                  <a:lnTo>
                    <a:pt x="38100" y="333375"/>
                  </a:lnTo>
                  <a:lnTo>
                    <a:pt x="114300" y="333375"/>
                  </a:lnTo>
                  <a:lnTo>
                    <a:pt x="114300" y="409575"/>
                  </a:lnTo>
                  <a:close/>
                  <a:moveTo>
                    <a:pt x="457200" y="171450"/>
                  </a:moveTo>
                  <a:lnTo>
                    <a:pt x="457200" y="114300"/>
                  </a:lnTo>
                  <a:lnTo>
                    <a:pt x="342900" y="0"/>
                  </a:lnTo>
                  <a:lnTo>
                    <a:pt x="228600" y="114300"/>
                  </a:lnTo>
                  <a:lnTo>
                    <a:pt x="228600" y="171450"/>
                  </a:lnTo>
                  <a:lnTo>
                    <a:pt x="0" y="171450"/>
                  </a:lnTo>
                  <a:lnTo>
                    <a:pt x="0" y="495300"/>
                  </a:lnTo>
                  <a:lnTo>
                    <a:pt x="276225" y="495300"/>
                  </a:lnTo>
                  <a:lnTo>
                    <a:pt x="276225" y="390525"/>
                  </a:lnTo>
                  <a:cubicBezTo>
                    <a:pt x="276225" y="363855"/>
                    <a:pt x="295275" y="333375"/>
                    <a:pt x="342900" y="333375"/>
                  </a:cubicBezTo>
                  <a:cubicBezTo>
                    <a:pt x="390525" y="333375"/>
                    <a:pt x="409575" y="363855"/>
                    <a:pt x="409575" y="390525"/>
                  </a:cubicBezTo>
                  <a:lnTo>
                    <a:pt x="409575" y="495300"/>
                  </a:lnTo>
                  <a:lnTo>
                    <a:pt x="685800" y="495300"/>
                  </a:lnTo>
                  <a:lnTo>
                    <a:pt x="685800" y="171450"/>
                  </a:lnTo>
                  <a:lnTo>
                    <a:pt x="457200" y="171450"/>
                  </a:lnTo>
                  <a:close/>
                </a:path>
              </a:pathLst>
            </a:custGeom>
            <a:grpFill/>
            <a:ln w="9525" cap="flat">
              <a:noFill/>
              <a:prstDash val="solid"/>
              <a:miter/>
            </a:ln>
          </p:spPr>
          <p:txBody>
            <a:bodyPr rtlCol="0" anchor="ctr"/>
            <a:lstStyle/>
            <a:p>
              <a:endParaRPr lang="en-US"/>
            </a:p>
          </p:txBody>
        </p:sp>
      </p:grpSp>
      <p:sp>
        <p:nvSpPr>
          <p:cNvPr id="26" name="Graphic 126" descr="Folder">
            <a:extLst>
              <a:ext uri="{FF2B5EF4-FFF2-40B4-BE49-F238E27FC236}">
                <a16:creationId xmlns:a16="http://schemas.microsoft.com/office/drawing/2014/main" id="{D98E1D7A-32DF-AE47-A325-9D8060907EB2}"/>
              </a:ext>
            </a:extLst>
          </p:cNvPr>
          <p:cNvSpPr/>
          <p:nvPr/>
        </p:nvSpPr>
        <p:spPr>
          <a:xfrm>
            <a:off x="8160308" y="3057934"/>
            <a:ext cx="1094662" cy="828394"/>
          </a:xfrm>
          <a:custGeom>
            <a:avLst/>
            <a:gdLst>
              <a:gd name="connsiteX0" fmla="*/ 666750 w 704850"/>
              <a:gd name="connsiteY0" fmla="*/ 533400 h 533400"/>
              <a:gd name="connsiteX1" fmla="*/ 38100 w 704850"/>
              <a:gd name="connsiteY1" fmla="*/ 533400 h 533400"/>
              <a:gd name="connsiteX2" fmla="*/ 0 w 704850"/>
              <a:gd name="connsiteY2" fmla="*/ 495300 h 533400"/>
              <a:gd name="connsiteX3" fmla="*/ 0 w 704850"/>
              <a:gd name="connsiteY3" fmla="*/ 38100 h 533400"/>
              <a:gd name="connsiteX4" fmla="*/ 38100 w 704850"/>
              <a:gd name="connsiteY4" fmla="*/ 0 h 533400"/>
              <a:gd name="connsiteX5" fmla="*/ 217170 w 704850"/>
              <a:gd name="connsiteY5" fmla="*/ 0 h 533400"/>
              <a:gd name="connsiteX6" fmla="*/ 238125 w 704850"/>
              <a:gd name="connsiteY6" fmla="*/ 6668 h 533400"/>
              <a:gd name="connsiteX7" fmla="*/ 342900 w 704850"/>
              <a:gd name="connsiteY7" fmla="*/ 76200 h 533400"/>
              <a:gd name="connsiteX8" fmla="*/ 666750 w 704850"/>
              <a:gd name="connsiteY8" fmla="*/ 76200 h 533400"/>
              <a:gd name="connsiteX9" fmla="*/ 704850 w 704850"/>
              <a:gd name="connsiteY9" fmla="*/ 114300 h 533400"/>
              <a:gd name="connsiteX10" fmla="*/ 704850 w 704850"/>
              <a:gd name="connsiteY10" fmla="*/ 495300 h 533400"/>
              <a:gd name="connsiteX11" fmla="*/ 666750 w 704850"/>
              <a:gd name="connsiteY11"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4850" h="533400">
                <a:moveTo>
                  <a:pt x="666750" y="533400"/>
                </a:moveTo>
                <a:lnTo>
                  <a:pt x="38100" y="533400"/>
                </a:lnTo>
                <a:cubicBezTo>
                  <a:pt x="17145" y="533400"/>
                  <a:pt x="0" y="516255"/>
                  <a:pt x="0" y="495300"/>
                </a:cubicBezTo>
                <a:lnTo>
                  <a:pt x="0" y="38100"/>
                </a:lnTo>
                <a:cubicBezTo>
                  <a:pt x="0" y="17145"/>
                  <a:pt x="17145" y="0"/>
                  <a:pt x="38100" y="0"/>
                </a:cubicBezTo>
                <a:lnTo>
                  <a:pt x="217170" y="0"/>
                </a:lnTo>
                <a:cubicBezTo>
                  <a:pt x="224790" y="0"/>
                  <a:pt x="232410" y="1905"/>
                  <a:pt x="238125" y="6668"/>
                </a:cubicBezTo>
                <a:lnTo>
                  <a:pt x="342900" y="76200"/>
                </a:lnTo>
                <a:lnTo>
                  <a:pt x="666750" y="76200"/>
                </a:lnTo>
                <a:cubicBezTo>
                  <a:pt x="687705" y="76200"/>
                  <a:pt x="704850" y="93345"/>
                  <a:pt x="704850" y="114300"/>
                </a:cubicBezTo>
                <a:lnTo>
                  <a:pt x="704850" y="495300"/>
                </a:lnTo>
                <a:cubicBezTo>
                  <a:pt x="704850" y="516255"/>
                  <a:pt x="687705" y="533400"/>
                  <a:pt x="666750" y="533400"/>
                </a:cubicBezTo>
                <a:close/>
              </a:path>
            </a:pathLst>
          </a:custGeom>
          <a:solidFill>
            <a:srgbClr val="FBB040"/>
          </a:solidFill>
          <a:ln w="9525"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EFB2A9B9-D8A0-CCB4-4F4F-4CB84118FB33}"/>
              </a:ext>
            </a:extLst>
          </p:cNvPr>
          <p:cNvSpPr/>
          <p:nvPr/>
        </p:nvSpPr>
        <p:spPr>
          <a:xfrm>
            <a:off x="4331819" y="4412910"/>
            <a:ext cx="2258294" cy="1692771"/>
          </a:xfrm>
          <a:prstGeom prst="rect">
            <a:avLst/>
          </a:prstGeom>
        </p:spPr>
        <p:txBody>
          <a:bodyPr wrap="square" lIns="0" tIns="457200" rIns="0" bIns="0" anchor="t">
            <a:spAutoFit/>
          </a:bodyPr>
          <a:lstStyle/>
          <a:p>
            <a:pPr algn="ctr"/>
            <a:r>
              <a:rPr lang="en-US" sz="1600" b="1">
                <a:solidFill>
                  <a:srgbClr val="FBB040"/>
                </a:solidFill>
                <a:latin typeface="Source Sans Pro"/>
                <a:ea typeface="Source Sans Pro"/>
              </a:rPr>
              <a:t>EARLY OR MIDDLE COLLEGE HIGH SCHOOL </a:t>
            </a:r>
            <a:r>
              <a:rPr lang="en-US" sz="1600">
                <a:latin typeface="Source Sans Pro"/>
                <a:ea typeface="Source Sans Pro"/>
              </a:rPr>
              <a:t> </a:t>
            </a:r>
            <a:endParaRPr lang="en-US" sz="1600">
              <a:latin typeface="Source Sans Pro" panose="020B0503030403020204" pitchFamily="34" charset="0"/>
              <a:ea typeface="Source Sans Pro"/>
            </a:endParaRPr>
          </a:p>
          <a:p>
            <a:pPr algn="ctr"/>
            <a:r>
              <a:rPr lang="en-US" sz="1600">
                <a:latin typeface="Source Sans Pro"/>
                <a:ea typeface="Source Sans Pro"/>
              </a:rPr>
              <a:t>Enroll in a high school that offers the opportunity to work on college courses</a:t>
            </a:r>
            <a:endParaRPr lang="en-US" sz="1600">
              <a:effectLst/>
              <a:latin typeface="Source Sans Pro" panose="020B0503030403020204" pitchFamily="34" charset="0"/>
              <a:ea typeface="Source Sans Pro"/>
            </a:endParaRPr>
          </a:p>
        </p:txBody>
      </p:sp>
      <p:sp>
        <p:nvSpPr>
          <p:cNvPr id="3" name="Rectangle 2">
            <a:extLst>
              <a:ext uri="{FF2B5EF4-FFF2-40B4-BE49-F238E27FC236}">
                <a16:creationId xmlns:a16="http://schemas.microsoft.com/office/drawing/2014/main" id="{D70193BD-EC08-48F7-6F86-21803A9358C6}"/>
              </a:ext>
            </a:extLst>
          </p:cNvPr>
          <p:cNvSpPr/>
          <p:nvPr/>
        </p:nvSpPr>
        <p:spPr>
          <a:xfrm>
            <a:off x="7489311" y="4424059"/>
            <a:ext cx="2265804" cy="1692771"/>
          </a:xfrm>
          <a:prstGeom prst="rect">
            <a:avLst/>
          </a:prstGeom>
        </p:spPr>
        <p:txBody>
          <a:bodyPr wrap="square" lIns="0" tIns="457200" rIns="0" bIns="0" anchor="t">
            <a:spAutoFit/>
          </a:bodyPr>
          <a:lstStyle/>
          <a:p>
            <a:pPr algn="ctr"/>
            <a:r>
              <a:rPr lang="en-US" sz="1600" b="1">
                <a:solidFill>
                  <a:srgbClr val="FBB040"/>
                </a:solidFill>
                <a:latin typeface="Source Sans Pro"/>
                <a:ea typeface="Source Sans Pro"/>
              </a:rPr>
              <a:t>INDIVIDUAL SPECIAL ADMIT</a:t>
            </a:r>
            <a:r>
              <a:rPr lang="en-US" sz="1600">
                <a:latin typeface="Source Sans Pro"/>
                <a:ea typeface="Source Sans Pro"/>
              </a:rPr>
              <a:t> </a:t>
            </a:r>
            <a:endParaRPr lang="en-US" sz="1600">
              <a:latin typeface="Source Sans Pro" panose="020B0503030403020204" pitchFamily="34" charset="0"/>
              <a:ea typeface="Source Sans Pro"/>
            </a:endParaRPr>
          </a:p>
          <a:p>
            <a:pPr algn="ctr"/>
            <a:r>
              <a:rPr lang="en-US" sz="1600">
                <a:latin typeface="Source Sans Pro"/>
                <a:ea typeface="Source Sans Pro"/>
              </a:rPr>
              <a:t>As an individual student, apply for enrollment at the community college</a:t>
            </a:r>
            <a:endParaRPr lang="en-US" sz="1600">
              <a:cs typeface="Calibri"/>
            </a:endParaRPr>
          </a:p>
        </p:txBody>
      </p:sp>
      <p:grpSp>
        <p:nvGrpSpPr>
          <p:cNvPr id="4" name="Graphic 18" descr="Gears">
            <a:extLst>
              <a:ext uri="{FF2B5EF4-FFF2-40B4-BE49-F238E27FC236}">
                <a16:creationId xmlns:a16="http://schemas.microsoft.com/office/drawing/2014/main" id="{2B528938-426F-574B-0E4F-7A6274A7978E}"/>
              </a:ext>
            </a:extLst>
          </p:cNvPr>
          <p:cNvGrpSpPr>
            <a:grpSpLocks noChangeAspect="1"/>
          </p:cNvGrpSpPr>
          <p:nvPr/>
        </p:nvGrpSpPr>
        <p:grpSpPr>
          <a:xfrm>
            <a:off x="1821923" y="2890100"/>
            <a:ext cx="909905" cy="1104552"/>
            <a:chOff x="5785484" y="3052762"/>
            <a:chExt cx="621030" cy="751522"/>
          </a:xfrm>
          <a:solidFill>
            <a:schemeClr val="bg2">
              <a:lumMod val="20000"/>
              <a:lumOff val="80000"/>
            </a:schemeClr>
          </a:solidFill>
        </p:grpSpPr>
        <p:sp>
          <p:nvSpPr>
            <p:cNvPr id="6" name="Freeform 27">
              <a:extLst>
                <a:ext uri="{FF2B5EF4-FFF2-40B4-BE49-F238E27FC236}">
                  <a16:creationId xmlns:a16="http://schemas.microsoft.com/office/drawing/2014/main" id="{6535CB3A-8611-6863-D40D-74737BF301BE}"/>
                </a:ext>
              </a:extLst>
            </p:cNvPr>
            <p:cNvSpPr/>
            <p:nvPr/>
          </p:nvSpPr>
          <p:spPr>
            <a:xfrm>
              <a:off x="6000750" y="3052762"/>
              <a:ext cx="405764" cy="404812"/>
            </a:xfrm>
            <a:custGeom>
              <a:avLst/>
              <a:gdLst>
                <a:gd name="connsiteX0" fmla="*/ 202883 w 405764"/>
                <a:gd name="connsiteY0" fmla="*/ 274320 h 404812"/>
                <a:gd name="connsiteX1" fmla="*/ 131445 w 405764"/>
                <a:gd name="connsiteY1" fmla="*/ 202883 h 404812"/>
                <a:gd name="connsiteX2" fmla="*/ 202883 w 405764"/>
                <a:gd name="connsiteY2" fmla="*/ 131445 h 404812"/>
                <a:gd name="connsiteX3" fmla="*/ 274320 w 405764"/>
                <a:gd name="connsiteY3" fmla="*/ 202883 h 404812"/>
                <a:gd name="connsiteX4" fmla="*/ 202883 w 405764"/>
                <a:gd name="connsiteY4" fmla="*/ 274320 h 404812"/>
                <a:gd name="connsiteX5" fmla="*/ 363855 w 405764"/>
                <a:gd name="connsiteY5" fmla="*/ 158115 h 404812"/>
                <a:gd name="connsiteX6" fmla="*/ 348615 w 405764"/>
                <a:gd name="connsiteY6" fmla="*/ 120968 h 404812"/>
                <a:gd name="connsiteX7" fmla="*/ 363855 w 405764"/>
                <a:gd name="connsiteY7" fmla="*/ 76200 h 404812"/>
                <a:gd name="connsiteX8" fmla="*/ 329565 w 405764"/>
                <a:gd name="connsiteY8" fmla="*/ 41910 h 404812"/>
                <a:gd name="connsiteX9" fmla="*/ 284798 w 405764"/>
                <a:gd name="connsiteY9" fmla="*/ 57150 h 404812"/>
                <a:gd name="connsiteX10" fmla="*/ 247650 w 405764"/>
                <a:gd name="connsiteY10" fmla="*/ 41910 h 404812"/>
                <a:gd name="connsiteX11" fmla="*/ 226695 w 405764"/>
                <a:gd name="connsiteY11" fmla="*/ 0 h 404812"/>
                <a:gd name="connsiteX12" fmla="*/ 179070 w 405764"/>
                <a:gd name="connsiteY12" fmla="*/ 0 h 404812"/>
                <a:gd name="connsiteX13" fmla="*/ 158115 w 405764"/>
                <a:gd name="connsiteY13" fmla="*/ 41910 h 404812"/>
                <a:gd name="connsiteX14" fmla="*/ 120968 w 405764"/>
                <a:gd name="connsiteY14" fmla="*/ 57150 h 404812"/>
                <a:gd name="connsiteX15" fmla="*/ 76200 w 405764"/>
                <a:gd name="connsiteY15" fmla="*/ 41910 h 404812"/>
                <a:gd name="connsiteX16" fmla="*/ 41910 w 405764"/>
                <a:gd name="connsiteY16" fmla="*/ 76200 h 404812"/>
                <a:gd name="connsiteX17" fmla="*/ 57150 w 405764"/>
                <a:gd name="connsiteY17" fmla="*/ 120968 h 404812"/>
                <a:gd name="connsiteX18" fmla="*/ 41910 w 405764"/>
                <a:gd name="connsiteY18" fmla="*/ 158115 h 404812"/>
                <a:gd name="connsiteX19" fmla="*/ 0 w 405764"/>
                <a:gd name="connsiteY19" fmla="*/ 179070 h 404812"/>
                <a:gd name="connsiteX20" fmla="*/ 0 w 405764"/>
                <a:gd name="connsiteY20" fmla="*/ 226695 h 404812"/>
                <a:gd name="connsiteX21" fmla="*/ 41910 w 405764"/>
                <a:gd name="connsiteY21" fmla="*/ 247650 h 404812"/>
                <a:gd name="connsiteX22" fmla="*/ 57150 w 405764"/>
                <a:gd name="connsiteY22" fmla="*/ 284798 h 404812"/>
                <a:gd name="connsiteX23" fmla="*/ 41910 w 405764"/>
                <a:gd name="connsiteY23" fmla="*/ 329565 h 404812"/>
                <a:gd name="connsiteX24" fmla="*/ 75248 w 405764"/>
                <a:gd name="connsiteY24" fmla="*/ 362903 h 404812"/>
                <a:gd name="connsiteX25" fmla="*/ 120015 w 405764"/>
                <a:gd name="connsiteY25" fmla="*/ 347663 h 404812"/>
                <a:gd name="connsiteX26" fmla="*/ 157163 w 405764"/>
                <a:gd name="connsiteY26" fmla="*/ 362903 h 404812"/>
                <a:gd name="connsiteX27" fmla="*/ 178118 w 405764"/>
                <a:gd name="connsiteY27" fmla="*/ 404813 h 404812"/>
                <a:gd name="connsiteX28" fmla="*/ 225743 w 405764"/>
                <a:gd name="connsiteY28" fmla="*/ 404813 h 404812"/>
                <a:gd name="connsiteX29" fmla="*/ 246698 w 405764"/>
                <a:gd name="connsiteY29" fmla="*/ 362903 h 404812"/>
                <a:gd name="connsiteX30" fmla="*/ 283845 w 405764"/>
                <a:gd name="connsiteY30" fmla="*/ 347663 h 404812"/>
                <a:gd name="connsiteX31" fmla="*/ 328613 w 405764"/>
                <a:gd name="connsiteY31" fmla="*/ 362903 h 404812"/>
                <a:gd name="connsiteX32" fmla="*/ 362903 w 405764"/>
                <a:gd name="connsiteY32" fmla="*/ 329565 h 404812"/>
                <a:gd name="connsiteX33" fmla="*/ 347663 w 405764"/>
                <a:gd name="connsiteY33" fmla="*/ 284798 h 404812"/>
                <a:gd name="connsiteX34" fmla="*/ 363855 w 405764"/>
                <a:gd name="connsiteY34" fmla="*/ 247650 h 404812"/>
                <a:gd name="connsiteX35" fmla="*/ 405765 w 405764"/>
                <a:gd name="connsiteY35" fmla="*/ 226695 h 404812"/>
                <a:gd name="connsiteX36" fmla="*/ 405765 w 405764"/>
                <a:gd name="connsiteY36" fmla="*/ 179070 h 404812"/>
                <a:gd name="connsiteX37" fmla="*/ 363855 w 405764"/>
                <a:gd name="connsiteY37" fmla="*/ 158115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764" h="404812">
                  <a:moveTo>
                    <a:pt x="202883" y="274320"/>
                  </a:moveTo>
                  <a:cubicBezTo>
                    <a:pt x="162877" y="274320"/>
                    <a:pt x="131445" y="241935"/>
                    <a:pt x="131445" y="202883"/>
                  </a:cubicBezTo>
                  <a:cubicBezTo>
                    <a:pt x="131445" y="163830"/>
                    <a:pt x="163830" y="131445"/>
                    <a:pt x="202883" y="131445"/>
                  </a:cubicBezTo>
                  <a:cubicBezTo>
                    <a:pt x="242888" y="131445"/>
                    <a:pt x="274320" y="163830"/>
                    <a:pt x="274320" y="202883"/>
                  </a:cubicBezTo>
                  <a:cubicBezTo>
                    <a:pt x="274320" y="241935"/>
                    <a:pt x="241935" y="274320"/>
                    <a:pt x="202883" y="274320"/>
                  </a:cubicBezTo>
                  <a:close/>
                  <a:moveTo>
                    <a:pt x="363855" y="158115"/>
                  </a:moveTo>
                  <a:cubicBezTo>
                    <a:pt x="360045" y="144780"/>
                    <a:pt x="355283" y="132398"/>
                    <a:pt x="348615" y="120968"/>
                  </a:cubicBezTo>
                  <a:lnTo>
                    <a:pt x="363855" y="76200"/>
                  </a:lnTo>
                  <a:lnTo>
                    <a:pt x="329565" y="41910"/>
                  </a:lnTo>
                  <a:lnTo>
                    <a:pt x="284798" y="57150"/>
                  </a:lnTo>
                  <a:cubicBezTo>
                    <a:pt x="273367" y="50483"/>
                    <a:pt x="260985" y="45720"/>
                    <a:pt x="247650" y="41910"/>
                  </a:cubicBezTo>
                  <a:lnTo>
                    <a:pt x="226695" y="0"/>
                  </a:lnTo>
                  <a:lnTo>
                    <a:pt x="179070" y="0"/>
                  </a:lnTo>
                  <a:lnTo>
                    <a:pt x="158115" y="41910"/>
                  </a:lnTo>
                  <a:cubicBezTo>
                    <a:pt x="144780" y="45720"/>
                    <a:pt x="132398" y="50483"/>
                    <a:pt x="120968" y="57150"/>
                  </a:cubicBezTo>
                  <a:lnTo>
                    <a:pt x="76200" y="41910"/>
                  </a:lnTo>
                  <a:lnTo>
                    <a:pt x="41910" y="76200"/>
                  </a:lnTo>
                  <a:lnTo>
                    <a:pt x="57150" y="120968"/>
                  </a:lnTo>
                  <a:cubicBezTo>
                    <a:pt x="50482" y="132398"/>
                    <a:pt x="45720" y="144780"/>
                    <a:pt x="41910" y="158115"/>
                  </a:cubicBezTo>
                  <a:lnTo>
                    <a:pt x="0" y="179070"/>
                  </a:lnTo>
                  <a:lnTo>
                    <a:pt x="0" y="226695"/>
                  </a:lnTo>
                  <a:lnTo>
                    <a:pt x="41910" y="247650"/>
                  </a:lnTo>
                  <a:cubicBezTo>
                    <a:pt x="45720" y="260985"/>
                    <a:pt x="50482" y="273368"/>
                    <a:pt x="57150" y="284798"/>
                  </a:cubicBezTo>
                  <a:lnTo>
                    <a:pt x="41910" y="329565"/>
                  </a:lnTo>
                  <a:lnTo>
                    <a:pt x="75248" y="362903"/>
                  </a:lnTo>
                  <a:lnTo>
                    <a:pt x="120015" y="347663"/>
                  </a:lnTo>
                  <a:cubicBezTo>
                    <a:pt x="131445" y="354330"/>
                    <a:pt x="143827" y="359093"/>
                    <a:pt x="157163" y="362903"/>
                  </a:cubicBezTo>
                  <a:lnTo>
                    <a:pt x="178118" y="404813"/>
                  </a:lnTo>
                  <a:lnTo>
                    <a:pt x="225743" y="404813"/>
                  </a:lnTo>
                  <a:lnTo>
                    <a:pt x="246698" y="362903"/>
                  </a:lnTo>
                  <a:cubicBezTo>
                    <a:pt x="260033" y="359093"/>
                    <a:pt x="272415" y="354330"/>
                    <a:pt x="283845" y="347663"/>
                  </a:cubicBezTo>
                  <a:lnTo>
                    <a:pt x="328613" y="362903"/>
                  </a:lnTo>
                  <a:lnTo>
                    <a:pt x="362903" y="329565"/>
                  </a:lnTo>
                  <a:lnTo>
                    <a:pt x="347663" y="284798"/>
                  </a:lnTo>
                  <a:cubicBezTo>
                    <a:pt x="354330" y="273368"/>
                    <a:pt x="360045" y="260033"/>
                    <a:pt x="363855" y="247650"/>
                  </a:cubicBezTo>
                  <a:lnTo>
                    <a:pt x="405765" y="226695"/>
                  </a:lnTo>
                  <a:lnTo>
                    <a:pt x="405765" y="179070"/>
                  </a:lnTo>
                  <a:lnTo>
                    <a:pt x="363855" y="158115"/>
                  </a:lnTo>
                  <a:close/>
                </a:path>
              </a:pathLst>
            </a:custGeom>
            <a:solidFill>
              <a:srgbClr val="FBB040"/>
            </a:solidFill>
            <a:ln w="9525" cap="flat">
              <a:noFill/>
              <a:prstDash val="solid"/>
              <a:miter/>
            </a:ln>
          </p:spPr>
          <p:txBody>
            <a:bodyPr rtlCol="0" anchor="ctr"/>
            <a:lstStyle/>
            <a:p>
              <a:endParaRPr lang="en-US"/>
            </a:p>
          </p:txBody>
        </p:sp>
        <p:sp>
          <p:nvSpPr>
            <p:cNvPr id="12" name="Freeform 28">
              <a:extLst>
                <a:ext uri="{FF2B5EF4-FFF2-40B4-BE49-F238E27FC236}">
                  <a16:creationId xmlns:a16="http://schemas.microsoft.com/office/drawing/2014/main" id="{B7666B54-A868-65DA-AC93-46B04404A07C}"/>
                </a:ext>
              </a:extLst>
            </p:cNvPr>
            <p:cNvSpPr/>
            <p:nvPr/>
          </p:nvSpPr>
          <p:spPr>
            <a:xfrm>
              <a:off x="5785484" y="3399472"/>
              <a:ext cx="405765" cy="404812"/>
            </a:xfrm>
            <a:custGeom>
              <a:avLst/>
              <a:gdLst>
                <a:gd name="connsiteX0" fmla="*/ 202883 w 405765"/>
                <a:gd name="connsiteY0" fmla="*/ 274320 h 404812"/>
                <a:gd name="connsiteX1" fmla="*/ 131445 w 405765"/>
                <a:gd name="connsiteY1" fmla="*/ 202882 h 404812"/>
                <a:gd name="connsiteX2" fmla="*/ 202883 w 405765"/>
                <a:gd name="connsiteY2" fmla="*/ 131445 h 404812"/>
                <a:gd name="connsiteX3" fmla="*/ 274320 w 405765"/>
                <a:gd name="connsiteY3" fmla="*/ 202882 h 404812"/>
                <a:gd name="connsiteX4" fmla="*/ 202883 w 405765"/>
                <a:gd name="connsiteY4" fmla="*/ 274320 h 404812"/>
                <a:gd name="connsiteX5" fmla="*/ 202883 w 405765"/>
                <a:gd name="connsiteY5" fmla="*/ 274320 h 404812"/>
                <a:gd name="connsiteX6" fmla="*/ 348615 w 405765"/>
                <a:gd name="connsiteY6" fmla="*/ 120967 h 404812"/>
                <a:gd name="connsiteX7" fmla="*/ 363855 w 405765"/>
                <a:gd name="connsiteY7" fmla="*/ 76200 h 404812"/>
                <a:gd name="connsiteX8" fmla="*/ 329565 w 405765"/>
                <a:gd name="connsiteY8" fmla="*/ 41910 h 404812"/>
                <a:gd name="connsiteX9" fmla="*/ 284798 w 405765"/>
                <a:gd name="connsiteY9" fmla="*/ 57150 h 404812"/>
                <a:gd name="connsiteX10" fmla="*/ 247650 w 405765"/>
                <a:gd name="connsiteY10" fmla="*/ 41910 h 404812"/>
                <a:gd name="connsiteX11" fmla="*/ 226695 w 405765"/>
                <a:gd name="connsiteY11" fmla="*/ 0 h 404812"/>
                <a:gd name="connsiteX12" fmla="*/ 179070 w 405765"/>
                <a:gd name="connsiteY12" fmla="*/ 0 h 404812"/>
                <a:gd name="connsiteX13" fmla="*/ 158115 w 405765"/>
                <a:gd name="connsiteY13" fmla="*/ 41910 h 404812"/>
                <a:gd name="connsiteX14" fmla="*/ 120968 w 405765"/>
                <a:gd name="connsiteY14" fmla="*/ 57150 h 404812"/>
                <a:gd name="connsiteX15" fmla="*/ 76200 w 405765"/>
                <a:gd name="connsiteY15" fmla="*/ 41910 h 404812"/>
                <a:gd name="connsiteX16" fmla="*/ 42863 w 405765"/>
                <a:gd name="connsiteY16" fmla="*/ 75247 h 404812"/>
                <a:gd name="connsiteX17" fmla="*/ 57150 w 405765"/>
                <a:gd name="connsiteY17" fmla="*/ 120015 h 404812"/>
                <a:gd name="connsiteX18" fmla="*/ 41910 w 405765"/>
                <a:gd name="connsiteY18" fmla="*/ 157163 h 404812"/>
                <a:gd name="connsiteX19" fmla="*/ 0 w 405765"/>
                <a:gd name="connsiteY19" fmla="*/ 178117 h 404812"/>
                <a:gd name="connsiteX20" fmla="*/ 0 w 405765"/>
                <a:gd name="connsiteY20" fmla="*/ 225742 h 404812"/>
                <a:gd name="connsiteX21" fmla="*/ 41910 w 405765"/>
                <a:gd name="connsiteY21" fmla="*/ 246698 h 404812"/>
                <a:gd name="connsiteX22" fmla="*/ 57150 w 405765"/>
                <a:gd name="connsiteY22" fmla="*/ 283845 h 404812"/>
                <a:gd name="connsiteX23" fmla="*/ 42863 w 405765"/>
                <a:gd name="connsiteY23" fmla="*/ 328613 h 404812"/>
                <a:gd name="connsiteX24" fmla="*/ 76200 w 405765"/>
                <a:gd name="connsiteY24" fmla="*/ 361950 h 404812"/>
                <a:gd name="connsiteX25" fmla="*/ 120968 w 405765"/>
                <a:gd name="connsiteY25" fmla="*/ 347663 h 404812"/>
                <a:gd name="connsiteX26" fmla="*/ 158115 w 405765"/>
                <a:gd name="connsiteY26" fmla="*/ 362903 h 404812"/>
                <a:gd name="connsiteX27" fmla="*/ 179070 w 405765"/>
                <a:gd name="connsiteY27" fmla="*/ 404813 h 404812"/>
                <a:gd name="connsiteX28" fmla="*/ 226695 w 405765"/>
                <a:gd name="connsiteY28" fmla="*/ 404813 h 404812"/>
                <a:gd name="connsiteX29" fmla="*/ 247650 w 405765"/>
                <a:gd name="connsiteY29" fmla="*/ 362903 h 404812"/>
                <a:gd name="connsiteX30" fmla="*/ 284798 w 405765"/>
                <a:gd name="connsiteY30" fmla="*/ 347663 h 404812"/>
                <a:gd name="connsiteX31" fmla="*/ 329565 w 405765"/>
                <a:gd name="connsiteY31" fmla="*/ 362903 h 404812"/>
                <a:gd name="connsiteX32" fmla="*/ 362903 w 405765"/>
                <a:gd name="connsiteY32" fmla="*/ 328613 h 404812"/>
                <a:gd name="connsiteX33" fmla="*/ 348615 w 405765"/>
                <a:gd name="connsiteY33" fmla="*/ 284798 h 404812"/>
                <a:gd name="connsiteX34" fmla="*/ 363855 w 405765"/>
                <a:gd name="connsiteY34" fmla="*/ 247650 h 404812"/>
                <a:gd name="connsiteX35" fmla="*/ 405765 w 405765"/>
                <a:gd name="connsiteY35" fmla="*/ 226695 h 404812"/>
                <a:gd name="connsiteX36" fmla="*/ 405765 w 405765"/>
                <a:gd name="connsiteY36" fmla="*/ 179070 h 404812"/>
                <a:gd name="connsiteX37" fmla="*/ 363855 w 405765"/>
                <a:gd name="connsiteY37" fmla="*/ 158115 h 404812"/>
                <a:gd name="connsiteX38" fmla="*/ 348615 w 405765"/>
                <a:gd name="connsiteY38" fmla="*/ 120967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5765" h="404812">
                  <a:moveTo>
                    <a:pt x="202883" y="274320"/>
                  </a:moveTo>
                  <a:cubicBezTo>
                    <a:pt x="162878" y="274320"/>
                    <a:pt x="131445" y="241935"/>
                    <a:pt x="131445" y="202882"/>
                  </a:cubicBezTo>
                  <a:cubicBezTo>
                    <a:pt x="131445" y="162877"/>
                    <a:pt x="163830" y="131445"/>
                    <a:pt x="202883" y="131445"/>
                  </a:cubicBezTo>
                  <a:cubicBezTo>
                    <a:pt x="242888" y="131445"/>
                    <a:pt x="274320" y="163830"/>
                    <a:pt x="274320" y="202882"/>
                  </a:cubicBezTo>
                  <a:cubicBezTo>
                    <a:pt x="274320" y="241935"/>
                    <a:pt x="242888" y="274320"/>
                    <a:pt x="202883" y="274320"/>
                  </a:cubicBezTo>
                  <a:lnTo>
                    <a:pt x="202883" y="274320"/>
                  </a:lnTo>
                  <a:close/>
                  <a:moveTo>
                    <a:pt x="348615" y="120967"/>
                  </a:moveTo>
                  <a:lnTo>
                    <a:pt x="363855" y="76200"/>
                  </a:lnTo>
                  <a:lnTo>
                    <a:pt x="329565" y="41910"/>
                  </a:lnTo>
                  <a:lnTo>
                    <a:pt x="284798" y="57150"/>
                  </a:lnTo>
                  <a:cubicBezTo>
                    <a:pt x="273368" y="50482"/>
                    <a:pt x="260033" y="45720"/>
                    <a:pt x="247650" y="41910"/>
                  </a:cubicBezTo>
                  <a:lnTo>
                    <a:pt x="226695" y="0"/>
                  </a:lnTo>
                  <a:lnTo>
                    <a:pt x="179070" y="0"/>
                  </a:lnTo>
                  <a:lnTo>
                    <a:pt x="158115" y="41910"/>
                  </a:lnTo>
                  <a:cubicBezTo>
                    <a:pt x="144780" y="45720"/>
                    <a:pt x="132398" y="50482"/>
                    <a:pt x="120968" y="57150"/>
                  </a:cubicBezTo>
                  <a:lnTo>
                    <a:pt x="76200" y="41910"/>
                  </a:lnTo>
                  <a:lnTo>
                    <a:pt x="42863" y="75247"/>
                  </a:lnTo>
                  <a:lnTo>
                    <a:pt x="57150" y="120015"/>
                  </a:lnTo>
                  <a:cubicBezTo>
                    <a:pt x="50483" y="131445"/>
                    <a:pt x="45720" y="144780"/>
                    <a:pt x="41910" y="157163"/>
                  </a:cubicBezTo>
                  <a:lnTo>
                    <a:pt x="0" y="178117"/>
                  </a:lnTo>
                  <a:lnTo>
                    <a:pt x="0" y="225742"/>
                  </a:lnTo>
                  <a:lnTo>
                    <a:pt x="41910" y="246698"/>
                  </a:lnTo>
                  <a:cubicBezTo>
                    <a:pt x="45720" y="260032"/>
                    <a:pt x="50483" y="272415"/>
                    <a:pt x="57150" y="283845"/>
                  </a:cubicBezTo>
                  <a:lnTo>
                    <a:pt x="42863" y="328613"/>
                  </a:lnTo>
                  <a:lnTo>
                    <a:pt x="76200" y="361950"/>
                  </a:lnTo>
                  <a:lnTo>
                    <a:pt x="120968" y="347663"/>
                  </a:lnTo>
                  <a:cubicBezTo>
                    <a:pt x="132398" y="354330"/>
                    <a:pt x="144780" y="359092"/>
                    <a:pt x="158115" y="362903"/>
                  </a:cubicBezTo>
                  <a:lnTo>
                    <a:pt x="179070" y="404813"/>
                  </a:lnTo>
                  <a:lnTo>
                    <a:pt x="226695" y="404813"/>
                  </a:lnTo>
                  <a:lnTo>
                    <a:pt x="247650" y="362903"/>
                  </a:lnTo>
                  <a:cubicBezTo>
                    <a:pt x="260985" y="359092"/>
                    <a:pt x="273368" y="354330"/>
                    <a:pt x="284798" y="347663"/>
                  </a:cubicBezTo>
                  <a:lnTo>
                    <a:pt x="329565" y="362903"/>
                  </a:lnTo>
                  <a:lnTo>
                    <a:pt x="362903" y="328613"/>
                  </a:lnTo>
                  <a:lnTo>
                    <a:pt x="348615" y="284798"/>
                  </a:lnTo>
                  <a:cubicBezTo>
                    <a:pt x="355283" y="273367"/>
                    <a:pt x="360045" y="260985"/>
                    <a:pt x="363855" y="247650"/>
                  </a:cubicBezTo>
                  <a:lnTo>
                    <a:pt x="405765" y="226695"/>
                  </a:lnTo>
                  <a:lnTo>
                    <a:pt x="405765" y="179070"/>
                  </a:lnTo>
                  <a:lnTo>
                    <a:pt x="363855" y="158115"/>
                  </a:lnTo>
                  <a:cubicBezTo>
                    <a:pt x="360045" y="144780"/>
                    <a:pt x="355283" y="132397"/>
                    <a:pt x="348615" y="120967"/>
                  </a:cubicBez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40522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Placeholder 16">
            <a:extLst>
              <a:ext uri="{FF2B5EF4-FFF2-40B4-BE49-F238E27FC236}">
                <a16:creationId xmlns:a16="http://schemas.microsoft.com/office/drawing/2014/main" id="{8CFCC0A3-192A-4BA1-BA8E-9F4D6FB9BE0A}"/>
              </a:ext>
            </a:extLst>
          </p:cNvPr>
          <p:cNvSpPr txBox="1">
            <a:spLocks/>
          </p:cNvSpPr>
          <p:nvPr/>
        </p:nvSpPr>
        <p:spPr>
          <a:xfrm>
            <a:off x="-79403" y="157933"/>
            <a:ext cx="6318277" cy="1393884"/>
          </a:xfrm>
          <a:prstGeom prst="rect">
            <a:avLst/>
          </a:prstGeom>
          <a:no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ts val="600"/>
              </a:spcAft>
            </a:pPr>
            <a:r>
              <a:rPr lang="en-US" sz="4000" spc="0" dirty="0">
                <a:solidFill>
                  <a:srgbClr val="000000"/>
                </a:solidFill>
                <a:latin typeface="Museo Sans 700"/>
                <a:ea typeface="+mj-ea"/>
                <a:cs typeface="+mj-cs"/>
              </a:rPr>
              <a:t>Benefits of Dual Enrollment</a:t>
            </a:r>
            <a:endParaRPr lang="en-US" sz="4000" dirty="0">
              <a:solidFill>
                <a:srgbClr val="000000"/>
              </a:solidFill>
              <a:latin typeface="Museo Sans 700"/>
              <a:ea typeface="+mj-ea"/>
              <a:cs typeface="Calibri Light"/>
            </a:endParaRPr>
          </a:p>
        </p:txBody>
      </p:sp>
      <p:pic>
        <p:nvPicPr>
          <p:cNvPr id="5" name="Picture 5" descr="Students in library">
            <a:extLst>
              <a:ext uri="{FF2B5EF4-FFF2-40B4-BE49-F238E27FC236}">
                <a16:creationId xmlns:a16="http://schemas.microsoft.com/office/drawing/2014/main" id="{805C75D8-74D8-8B45-914D-BBAD1EDC77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192939" y="-158764"/>
            <a:ext cx="6318277" cy="7100108"/>
          </a:xfrm>
          <a:prstGeom prst="rect">
            <a:avLst/>
          </a:prstGeom>
          <a:effectLst>
            <a:softEdge rad="63500"/>
          </a:effectLst>
        </p:spPr>
      </p:pic>
      <p:sp>
        <p:nvSpPr>
          <p:cNvPr id="607" name="TextBox 606">
            <a:extLst>
              <a:ext uri="{FF2B5EF4-FFF2-40B4-BE49-F238E27FC236}">
                <a16:creationId xmlns:a16="http://schemas.microsoft.com/office/drawing/2014/main" id="{4FC0D663-0EC2-4CF9-B5E6-3CEE71B957DC}"/>
              </a:ext>
            </a:extLst>
          </p:cNvPr>
          <p:cNvSpPr txBox="1"/>
          <p:nvPr/>
        </p:nvSpPr>
        <p:spPr>
          <a:xfrm>
            <a:off x="5913283" y="4381503"/>
            <a:ext cx="53975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0000"/>
              </a:solidFill>
              <a:ea typeface="+mn-lt"/>
              <a:cs typeface="+mn-lt"/>
            </a:endParaRPr>
          </a:p>
        </p:txBody>
      </p:sp>
      <p:grpSp>
        <p:nvGrpSpPr>
          <p:cNvPr id="8" name="Group 7">
            <a:extLst>
              <a:ext uri="{FF2B5EF4-FFF2-40B4-BE49-F238E27FC236}">
                <a16:creationId xmlns:a16="http://schemas.microsoft.com/office/drawing/2014/main" id="{9D9FC445-44DA-0F4D-D59D-40980101A639}"/>
              </a:ext>
            </a:extLst>
          </p:cNvPr>
          <p:cNvGrpSpPr/>
          <p:nvPr/>
        </p:nvGrpSpPr>
        <p:grpSpPr>
          <a:xfrm>
            <a:off x="477197" y="1711109"/>
            <a:ext cx="5830609" cy="3626148"/>
            <a:chOff x="-387968" y="1826771"/>
            <a:chExt cx="6855285" cy="3626148"/>
          </a:xfrm>
        </p:grpSpPr>
        <p:sp>
          <p:nvSpPr>
            <p:cNvPr id="17" name="TextBox 2">
              <a:extLst>
                <a:ext uri="{FF2B5EF4-FFF2-40B4-BE49-F238E27FC236}">
                  <a16:creationId xmlns:a16="http://schemas.microsoft.com/office/drawing/2014/main" id="{DD0BC4F9-2BD6-216F-E7B3-44E3A045B824}"/>
                </a:ext>
              </a:extLst>
            </p:cNvPr>
            <p:cNvSpPr txBox="1"/>
            <p:nvPr/>
          </p:nvSpPr>
          <p:spPr>
            <a:xfrm>
              <a:off x="-203846" y="2467486"/>
              <a:ext cx="5613697" cy="298543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1200"/>
                </a:spcAft>
                <a:buFont typeface="Arial"/>
                <a:buChar char="•"/>
              </a:pPr>
              <a:r>
                <a:rPr lang="en-US" sz="2400">
                  <a:solidFill>
                    <a:schemeClr val="tx1">
                      <a:lumMod val="75000"/>
                    </a:schemeClr>
                  </a:solidFill>
                  <a:latin typeface="Museo Slab 500"/>
                  <a:ea typeface="MS PGothic"/>
                  <a:cs typeface="Calibri"/>
                </a:rPr>
                <a:t>Improved rates of high school graduation</a:t>
              </a:r>
            </a:p>
            <a:p>
              <a:pPr marL="285750" indent="-285750">
                <a:spcAft>
                  <a:spcPts val="1200"/>
                </a:spcAft>
                <a:buFont typeface="Arial"/>
                <a:buChar char="•"/>
              </a:pPr>
              <a:r>
                <a:rPr lang="en-US" sz="2400">
                  <a:solidFill>
                    <a:schemeClr val="tx1">
                      <a:lumMod val="75000"/>
                    </a:schemeClr>
                  </a:solidFill>
                  <a:latin typeface="Museo Slab 500"/>
                  <a:ea typeface="+mn-lt"/>
                  <a:cs typeface="+mn-lt"/>
                </a:rPr>
                <a:t>Higher rates of subsequent college enrollment, persistence, and completion</a:t>
              </a:r>
              <a:endParaRPr lang="en-US" sz="2400">
                <a:solidFill>
                  <a:schemeClr val="tx1">
                    <a:lumMod val="75000"/>
                  </a:schemeClr>
                </a:solidFill>
                <a:latin typeface="Museo Slab 500"/>
                <a:ea typeface="MS PGothic"/>
                <a:cs typeface="+mn-lt"/>
              </a:endParaRPr>
            </a:p>
            <a:p>
              <a:pPr marL="285750" indent="-285750">
                <a:spcAft>
                  <a:spcPts val="1200"/>
                </a:spcAft>
                <a:buFont typeface="Arial"/>
                <a:buChar char="•"/>
              </a:pPr>
              <a:r>
                <a:rPr lang="en-US" sz="2400">
                  <a:solidFill>
                    <a:schemeClr val="tx1">
                      <a:lumMod val="75000"/>
                    </a:schemeClr>
                  </a:solidFill>
                  <a:latin typeface="Museo Slab 500"/>
                  <a:ea typeface="+mn-lt"/>
                  <a:cs typeface="+mn-lt"/>
                </a:rPr>
                <a:t>Decreased time and costs toward degree completion </a:t>
              </a:r>
              <a:endParaRPr lang="en-US" sz="2400">
                <a:solidFill>
                  <a:schemeClr val="tx1">
                    <a:lumMod val="75000"/>
                  </a:schemeClr>
                </a:solidFill>
                <a:latin typeface="Museo Slab 500"/>
                <a:cs typeface="Calibri" panose="020F0502020204030204"/>
              </a:endParaRPr>
            </a:p>
          </p:txBody>
        </p:sp>
        <p:sp>
          <p:nvSpPr>
            <p:cNvPr id="18" name="TextBox 3">
              <a:extLst>
                <a:ext uri="{FF2B5EF4-FFF2-40B4-BE49-F238E27FC236}">
                  <a16:creationId xmlns:a16="http://schemas.microsoft.com/office/drawing/2014/main" id="{61720F94-8E68-7C36-587D-9F6CB6730B84}"/>
                </a:ext>
              </a:extLst>
            </p:cNvPr>
            <p:cNvSpPr txBox="1"/>
            <p:nvPr/>
          </p:nvSpPr>
          <p:spPr>
            <a:xfrm>
              <a:off x="-382869" y="1826771"/>
              <a:ext cx="685018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accent4"/>
                  </a:solidFill>
                  <a:latin typeface="Museo Sans 700"/>
                </a:rPr>
                <a:t>Access, </a:t>
              </a:r>
              <a:r>
                <a:rPr lang="en-US" sz="2800" b="1">
                  <a:solidFill>
                    <a:schemeClr val="accent4"/>
                  </a:solidFill>
                  <a:latin typeface="Museo Sans 700"/>
                  <a:ea typeface="MS PGothic"/>
                </a:rPr>
                <a:t>Affordability</a:t>
              </a:r>
              <a:r>
                <a:rPr lang="en-US" sz="2800" b="1">
                  <a:solidFill>
                    <a:schemeClr val="accent4"/>
                  </a:solidFill>
                  <a:latin typeface="Museo Sans 700"/>
                </a:rPr>
                <a:t> &amp; Success</a:t>
              </a:r>
              <a:endParaRPr lang="en-US" sz="2400" b="1">
                <a:solidFill>
                  <a:schemeClr val="accent4"/>
                </a:solidFill>
                <a:latin typeface="Museo Sans 700"/>
              </a:endParaRPr>
            </a:p>
          </p:txBody>
        </p:sp>
        <p:cxnSp>
          <p:nvCxnSpPr>
            <p:cNvPr id="19" name="Straight Connector 18">
              <a:extLst>
                <a:ext uri="{FF2B5EF4-FFF2-40B4-BE49-F238E27FC236}">
                  <a16:creationId xmlns:a16="http://schemas.microsoft.com/office/drawing/2014/main" id="{DCE84B37-EAA6-6E37-6895-02130851B7E9}"/>
                </a:ext>
              </a:extLst>
            </p:cNvPr>
            <p:cNvCxnSpPr>
              <a:cxnSpLocks/>
            </p:cNvCxnSpPr>
            <p:nvPr/>
          </p:nvCxnSpPr>
          <p:spPr>
            <a:xfrm>
              <a:off x="-387968" y="2436298"/>
              <a:ext cx="6098933"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4D73C67-5CEE-9651-7140-6F8D0A0F414D}"/>
              </a:ext>
            </a:extLst>
          </p:cNvPr>
          <p:cNvSpPr txBox="1"/>
          <p:nvPr/>
        </p:nvSpPr>
        <p:spPr>
          <a:xfrm>
            <a:off x="1449754" y="5590070"/>
            <a:ext cx="39009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cs typeface="Calibri"/>
              </a:rPr>
              <a:t>Source: </a:t>
            </a:r>
            <a:r>
              <a:rPr lang="en-US" i="1" dirty="0">
                <a:solidFill>
                  <a:srgbClr val="000000"/>
                </a:solidFill>
                <a:cs typeface="Calibri"/>
                <a:hlinkClick r:id="rId4">
                  <a:extLst>
                    <a:ext uri="{A12FA001-AC4F-418D-AE19-62706E023703}">
                      <ahyp:hlinkClr xmlns:ahyp="http://schemas.microsoft.com/office/drawing/2018/hyperlinkcolor" val="tx"/>
                    </a:ext>
                  </a:extLst>
                </a:hlinkClick>
              </a:rPr>
              <a:t>College and Career Access Pathways Legislative Report</a:t>
            </a:r>
            <a:endParaRPr lang="en-US" i="1" dirty="0">
              <a:solidFill>
                <a:srgbClr val="000000"/>
              </a:solidFill>
            </a:endParaRPr>
          </a:p>
        </p:txBody>
      </p:sp>
    </p:spTree>
    <p:extLst>
      <p:ext uri="{BB962C8B-B14F-4D97-AF65-F5344CB8AC3E}">
        <p14:creationId xmlns:p14="http://schemas.microsoft.com/office/powerpoint/2010/main" val="3044568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Placeholder 16">
            <a:extLst>
              <a:ext uri="{FF2B5EF4-FFF2-40B4-BE49-F238E27FC236}">
                <a16:creationId xmlns:a16="http://schemas.microsoft.com/office/drawing/2014/main" id="{8CFCC0A3-192A-4BA1-BA8E-9F4D6FB9BE0A}"/>
              </a:ext>
            </a:extLst>
          </p:cNvPr>
          <p:cNvSpPr txBox="1">
            <a:spLocks/>
          </p:cNvSpPr>
          <p:nvPr/>
        </p:nvSpPr>
        <p:spPr>
          <a:xfrm>
            <a:off x="735333" y="361845"/>
            <a:ext cx="10584855" cy="1338828"/>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spc="0" dirty="0">
                <a:solidFill>
                  <a:schemeClr val="accent4"/>
                </a:solidFill>
                <a:latin typeface="Museo Sans 700"/>
              </a:rPr>
              <a:t>Dual Enrollment State Equity Gaps Among Black, Latinx, and Native American Students</a:t>
            </a:r>
            <a:endParaRPr lang="en-US" sz="4000" dirty="0">
              <a:solidFill>
                <a:schemeClr val="accent4"/>
              </a:solidFill>
              <a:latin typeface="Museo Sans 700"/>
            </a:endParaRPr>
          </a:p>
        </p:txBody>
      </p:sp>
      <p:sp>
        <p:nvSpPr>
          <p:cNvPr id="5" name="TextBox 4">
            <a:extLst>
              <a:ext uri="{FF2B5EF4-FFF2-40B4-BE49-F238E27FC236}">
                <a16:creationId xmlns:a16="http://schemas.microsoft.com/office/drawing/2014/main" id="{C62E1EE8-D5F2-47CF-A457-6286DE052B93}"/>
              </a:ext>
            </a:extLst>
          </p:cNvPr>
          <p:cNvSpPr txBox="1"/>
          <p:nvPr/>
        </p:nvSpPr>
        <p:spPr>
          <a:xfrm>
            <a:off x="436233" y="1922554"/>
            <a:ext cx="5427322"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4"/>
                </a:solidFill>
                <a:latin typeface="Segoe UI"/>
                <a:ea typeface="+mn-lt"/>
                <a:cs typeface="+mn-lt"/>
              </a:rPr>
              <a:t>California's Dual Enrollment Equity Issue</a:t>
            </a:r>
            <a:endParaRPr lang="en-US" sz="2000" b="1">
              <a:solidFill>
                <a:schemeClr val="accent4"/>
              </a:solidFill>
              <a:latin typeface="Segoe UI"/>
              <a:ea typeface="Calibri"/>
              <a:cs typeface="Calibri"/>
            </a:endParaRPr>
          </a:p>
        </p:txBody>
      </p:sp>
      <p:sp>
        <p:nvSpPr>
          <p:cNvPr id="3" name="TextBox 2">
            <a:extLst>
              <a:ext uri="{FF2B5EF4-FFF2-40B4-BE49-F238E27FC236}">
                <a16:creationId xmlns:a16="http://schemas.microsoft.com/office/drawing/2014/main" id="{4B79C810-77B5-45CC-A442-979D1B81703E}"/>
              </a:ext>
            </a:extLst>
          </p:cNvPr>
          <p:cNvSpPr txBox="1"/>
          <p:nvPr/>
        </p:nvSpPr>
        <p:spPr>
          <a:xfrm>
            <a:off x="6064440" y="2319885"/>
            <a:ext cx="599373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400">
                <a:solidFill>
                  <a:schemeClr val="tx1">
                    <a:lumMod val="75000"/>
                  </a:schemeClr>
                </a:solidFill>
                <a:latin typeface="Museo Slab 500"/>
                <a:ea typeface="+mn-lt"/>
                <a:cs typeface="+mn-lt"/>
              </a:rPr>
              <a:t>Opportunity to </a:t>
            </a:r>
            <a:r>
              <a:rPr lang="en-US" sz="2400" b="1">
                <a:solidFill>
                  <a:schemeClr val="tx1">
                    <a:lumMod val="75000"/>
                  </a:schemeClr>
                </a:solidFill>
                <a:latin typeface="Museo Slab 500"/>
                <a:ea typeface="+mn-lt"/>
                <a:cs typeface="+mn-lt"/>
              </a:rPr>
              <a:t>re-imagine</a:t>
            </a:r>
            <a:r>
              <a:rPr lang="en-US" sz="2400">
                <a:solidFill>
                  <a:schemeClr val="tx1">
                    <a:lumMod val="75000"/>
                  </a:schemeClr>
                </a:solidFill>
                <a:latin typeface="Museo Slab 500"/>
                <a:ea typeface="+mn-lt"/>
                <a:cs typeface="+mn-lt"/>
              </a:rPr>
              <a:t> how strategies like dual enrollment can transform our systems and move us closer to closing racial equity gaps in education</a:t>
            </a:r>
            <a:endParaRPr lang="en-US" sz="2400">
              <a:solidFill>
                <a:schemeClr val="tx1">
                  <a:lumMod val="75000"/>
                </a:schemeClr>
              </a:solidFill>
              <a:latin typeface="Museo Slab 500"/>
              <a:ea typeface="Calibri"/>
              <a:cs typeface="Calibri"/>
            </a:endParaRPr>
          </a:p>
          <a:p>
            <a:pPr marL="285750" indent="-285750">
              <a:spcAft>
                <a:spcPts val="1200"/>
              </a:spcAft>
              <a:buFont typeface="Arial"/>
              <a:buChar char="•"/>
            </a:pPr>
            <a:endParaRPr lang="en-US" sz="2400">
              <a:solidFill>
                <a:srgbClr val="000000"/>
              </a:solidFill>
              <a:latin typeface="Museo Slab 500"/>
              <a:ea typeface="MS PGothic"/>
              <a:cs typeface="Calibri"/>
            </a:endParaRPr>
          </a:p>
        </p:txBody>
      </p:sp>
      <p:sp>
        <p:nvSpPr>
          <p:cNvPr id="8" name="TextBox 7">
            <a:extLst>
              <a:ext uri="{FF2B5EF4-FFF2-40B4-BE49-F238E27FC236}">
                <a16:creationId xmlns:a16="http://schemas.microsoft.com/office/drawing/2014/main" id="{95640CCE-49BD-A827-1827-56ECA20E69C4}"/>
              </a:ext>
            </a:extLst>
          </p:cNvPr>
          <p:cNvSpPr txBox="1"/>
          <p:nvPr/>
        </p:nvSpPr>
        <p:spPr>
          <a:xfrm>
            <a:off x="441542" y="2323114"/>
            <a:ext cx="521735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200"/>
              </a:spcAft>
              <a:buFont typeface="Arial"/>
              <a:buChar char="•"/>
            </a:pPr>
            <a:r>
              <a:rPr lang="en-US" sz="2000">
                <a:solidFill>
                  <a:schemeClr val="tx1">
                    <a:lumMod val="50000"/>
                  </a:schemeClr>
                </a:solidFill>
                <a:latin typeface="Museo Slab 500"/>
                <a:ea typeface="+mn-lt"/>
                <a:cs typeface="+mn-lt"/>
              </a:rPr>
              <a:t>Few community colleges and high schools enroll Black, Latinx, and Native American students in dual enrollment courses at representative rates</a:t>
            </a:r>
            <a:endParaRPr lang="en-US" sz="2000">
              <a:solidFill>
                <a:schemeClr val="tx1">
                  <a:lumMod val="50000"/>
                </a:schemeClr>
              </a:solidFill>
              <a:latin typeface="Museo Slab 500"/>
              <a:ea typeface="MS PGothic"/>
              <a:cs typeface="Calibri"/>
            </a:endParaRPr>
          </a:p>
          <a:p>
            <a:pPr marL="285750" indent="-285750">
              <a:spcAft>
                <a:spcPts val="1200"/>
              </a:spcAft>
              <a:buFont typeface="Arial"/>
              <a:buChar char="•"/>
            </a:pPr>
            <a:r>
              <a:rPr lang="en-US" sz="2000">
                <a:solidFill>
                  <a:schemeClr val="tx1">
                    <a:lumMod val="50000"/>
                  </a:schemeClr>
                </a:solidFill>
                <a:latin typeface="Museo Slab 500"/>
                <a:ea typeface="+mn-lt"/>
                <a:cs typeface="+mn-lt"/>
              </a:rPr>
              <a:t> This limits the potential of dual enrollment to expand college access and success</a:t>
            </a:r>
            <a:endParaRPr lang="en-US" sz="2000">
              <a:solidFill>
                <a:schemeClr val="tx1">
                  <a:lumMod val="50000"/>
                </a:schemeClr>
              </a:solidFill>
              <a:latin typeface="Museo Slab 500"/>
              <a:ea typeface="MS PGothic"/>
              <a:cs typeface="+mn-lt"/>
            </a:endParaRPr>
          </a:p>
          <a:p>
            <a:pPr marL="285750" indent="-285750">
              <a:spcAft>
                <a:spcPts val="1200"/>
              </a:spcAft>
              <a:buFont typeface="Arial"/>
              <a:buChar char="•"/>
            </a:pPr>
            <a:r>
              <a:rPr lang="en-US" sz="2000">
                <a:solidFill>
                  <a:schemeClr val="tx1">
                    <a:lumMod val="50000"/>
                  </a:schemeClr>
                </a:solidFill>
                <a:latin typeface="Museo Slab 500"/>
                <a:ea typeface="+mn-lt"/>
                <a:cs typeface="+mn-lt"/>
              </a:rPr>
              <a:t>Underrepresentation in dual enrollment participation perpetuates systemic inequalities, many of which have been exacerbated by the COVID-19 pandemic</a:t>
            </a:r>
            <a:endParaRPr lang="en-US" sz="2000">
              <a:solidFill>
                <a:schemeClr val="tx1">
                  <a:lumMod val="50000"/>
                </a:schemeClr>
              </a:solidFill>
              <a:latin typeface="Museo Slab 500"/>
              <a:ea typeface="MS PGothic"/>
              <a:cs typeface="Calibri"/>
            </a:endParaRPr>
          </a:p>
          <a:p>
            <a:pPr marL="285750" indent="-285750">
              <a:spcAft>
                <a:spcPts val="1200"/>
              </a:spcAft>
              <a:buFont typeface="Arial"/>
              <a:buChar char="•"/>
            </a:pPr>
            <a:endParaRPr lang="en-US" sz="2400">
              <a:solidFill>
                <a:srgbClr val="000000"/>
              </a:solidFill>
              <a:latin typeface="Museo Slab 500"/>
              <a:ea typeface="MS PGothic"/>
              <a:cs typeface="Calibri"/>
            </a:endParaRPr>
          </a:p>
        </p:txBody>
      </p:sp>
      <p:cxnSp>
        <p:nvCxnSpPr>
          <p:cNvPr id="2" name="Straight Connector 1">
            <a:extLst>
              <a:ext uri="{FF2B5EF4-FFF2-40B4-BE49-F238E27FC236}">
                <a16:creationId xmlns:a16="http://schemas.microsoft.com/office/drawing/2014/main" id="{C6CBAAD9-62E3-B227-14B4-1544CAD04277}"/>
              </a:ext>
            </a:extLst>
          </p:cNvPr>
          <p:cNvCxnSpPr>
            <a:cxnSpLocks/>
          </p:cNvCxnSpPr>
          <p:nvPr/>
        </p:nvCxnSpPr>
        <p:spPr>
          <a:xfrm>
            <a:off x="5905852" y="1641237"/>
            <a:ext cx="0" cy="4645286"/>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44D564F-6D78-2660-3F61-F1583F25101C}"/>
              </a:ext>
            </a:extLst>
          </p:cNvPr>
          <p:cNvSpPr txBox="1"/>
          <p:nvPr/>
        </p:nvSpPr>
        <p:spPr>
          <a:xfrm>
            <a:off x="6649995" y="1861751"/>
            <a:ext cx="52763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4"/>
                </a:solidFill>
                <a:latin typeface="Segoe UI"/>
                <a:cs typeface="Segoe UI"/>
              </a:rPr>
              <a:t>Dual Enrollment as an Equity Strategy</a:t>
            </a:r>
            <a:endParaRPr lang="en-US" sz="2000">
              <a:solidFill>
                <a:schemeClr val="accent4"/>
              </a:solidFill>
              <a:cs typeface="Calibri"/>
            </a:endParaRPr>
          </a:p>
        </p:txBody>
      </p:sp>
    </p:spTree>
    <p:extLst>
      <p:ext uri="{BB962C8B-B14F-4D97-AF65-F5344CB8AC3E}">
        <p14:creationId xmlns:p14="http://schemas.microsoft.com/office/powerpoint/2010/main" val="1076295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38817-558C-CBDB-97C4-D0398D458B43}"/>
              </a:ext>
            </a:extLst>
          </p:cNvPr>
          <p:cNvSpPr txBox="1"/>
          <p:nvPr/>
        </p:nvSpPr>
        <p:spPr>
          <a:xfrm>
            <a:off x="357187" y="154781"/>
            <a:ext cx="352424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Museo Slab 500"/>
                <a:ea typeface="Calibri"/>
                <a:cs typeface="Calibri"/>
              </a:rPr>
              <a:t>REPORT</a:t>
            </a:r>
          </a:p>
          <a:p>
            <a:r>
              <a:rPr lang="en-US" sz="2400" b="1" dirty="0">
                <a:solidFill>
                  <a:schemeClr val="accent4"/>
                </a:solidFill>
                <a:latin typeface="Museo Slab 500"/>
              </a:rPr>
              <a:t>Jumpstart: Setting Goals to Drive Equitable Dual Enrollment Participation in California’s Community Colleges</a:t>
            </a:r>
            <a:endParaRPr lang="en-US" sz="2400" dirty="0">
              <a:solidFill>
                <a:schemeClr val="accent4"/>
              </a:solidFill>
              <a:latin typeface="Museo Slab 500"/>
              <a:ea typeface="Calibri"/>
              <a:cs typeface="Calibri"/>
            </a:endParaRPr>
          </a:p>
          <a:p>
            <a:endParaRPr lang="en-US" dirty="0">
              <a:ea typeface="Calibri"/>
              <a:cs typeface="Calibri"/>
            </a:endParaRPr>
          </a:p>
        </p:txBody>
      </p:sp>
      <p:sp>
        <p:nvSpPr>
          <p:cNvPr id="3" name="TextBox 2">
            <a:extLst>
              <a:ext uri="{FF2B5EF4-FFF2-40B4-BE49-F238E27FC236}">
                <a16:creationId xmlns:a16="http://schemas.microsoft.com/office/drawing/2014/main" id="{9D164E7E-F269-15FC-52F5-01835CBC1151}"/>
              </a:ext>
            </a:extLst>
          </p:cNvPr>
          <p:cNvSpPr txBox="1"/>
          <p:nvPr/>
        </p:nvSpPr>
        <p:spPr>
          <a:xfrm>
            <a:off x="4357687" y="381000"/>
            <a:ext cx="7179467"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50000"/>
                  </a:schemeClr>
                </a:solidFill>
                <a:latin typeface="Museo Slab 500"/>
                <a:ea typeface="Calibri"/>
                <a:cs typeface="Calibri"/>
              </a:rPr>
              <a:t>Researchers at The Education Trust–West developed a report and accompanying tool to better understand dual enrollment participation and representation among students of color</a:t>
            </a:r>
          </a:p>
          <a:p>
            <a:endParaRPr lang="en-US" sz="2000">
              <a:solidFill>
                <a:schemeClr val="tx1">
                  <a:lumMod val="50000"/>
                </a:schemeClr>
              </a:solidFill>
              <a:latin typeface="Museo Slab 500"/>
              <a:ea typeface="Calibri"/>
              <a:cs typeface="Calibri"/>
            </a:endParaRPr>
          </a:p>
          <a:p>
            <a:pPr marL="285750" indent="-285750">
              <a:buFont typeface="Arial"/>
              <a:buChar char="•"/>
            </a:pPr>
            <a:r>
              <a:rPr lang="en-US">
                <a:solidFill>
                  <a:schemeClr val="tx1">
                    <a:lumMod val="50000"/>
                  </a:schemeClr>
                </a:solidFill>
                <a:latin typeface="Museo Slab 500"/>
                <a:ea typeface="Calibri"/>
                <a:cs typeface="Segoe UI"/>
              </a:rPr>
              <a:t>Analysis of Black, Latinx, and Native American student participation data in dual enrollment within California's 72 Community College Districts*  </a:t>
            </a:r>
            <a:endParaRPr lang="en-US">
              <a:solidFill>
                <a:schemeClr val="tx1">
                  <a:lumMod val="50000"/>
                </a:schemeClr>
              </a:solidFill>
              <a:latin typeface="Museo Slab 500"/>
              <a:ea typeface="+mn-lt"/>
              <a:cs typeface="Segoe UI"/>
            </a:endParaRPr>
          </a:p>
          <a:p>
            <a:pPr marL="742950" lvl="1" indent="-285750">
              <a:buFont typeface="Arial"/>
              <a:buChar char="•"/>
            </a:pPr>
            <a:r>
              <a:rPr lang="en-US" sz="1600">
                <a:solidFill>
                  <a:schemeClr val="tx1">
                    <a:lumMod val="50000"/>
                  </a:schemeClr>
                </a:solidFill>
                <a:latin typeface="Museo Slab 500"/>
                <a:ea typeface="+mn-lt"/>
                <a:cs typeface="Segoe UI"/>
              </a:rPr>
              <a:t>Student groups who experience the most inequitable dual enrollment outcomes</a:t>
            </a:r>
          </a:p>
          <a:p>
            <a:pPr marL="285750" indent="-285750">
              <a:buFont typeface="Arial"/>
              <a:buChar char="•"/>
            </a:pPr>
            <a:r>
              <a:rPr lang="en-US">
                <a:solidFill>
                  <a:schemeClr val="tx1">
                    <a:lumMod val="50000"/>
                  </a:schemeClr>
                </a:solidFill>
                <a:latin typeface="Museo Slab 500"/>
                <a:ea typeface="+mn-lt"/>
                <a:cs typeface="+mn-lt"/>
              </a:rPr>
              <a:t>For each respective student group, the report </a:t>
            </a:r>
          </a:p>
          <a:p>
            <a:pPr marL="742950" lvl="1" indent="-285750">
              <a:buFont typeface="Arial"/>
              <a:buChar char="•"/>
            </a:pPr>
            <a:r>
              <a:rPr lang="en-US">
                <a:solidFill>
                  <a:schemeClr val="tx1">
                    <a:lumMod val="50000"/>
                  </a:schemeClr>
                </a:solidFill>
                <a:latin typeface="Museo Slab 500"/>
                <a:ea typeface="+mn-lt"/>
                <a:cs typeface="+mn-lt"/>
              </a:rPr>
              <a:t>Examines the current levels of participation at each district</a:t>
            </a:r>
          </a:p>
          <a:p>
            <a:pPr marL="742950" lvl="1" indent="-285750">
              <a:buFont typeface="Arial"/>
              <a:buChar char="•"/>
            </a:pPr>
            <a:r>
              <a:rPr lang="en-US">
                <a:solidFill>
                  <a:schemeClr val="tx1">
                    <a:lumMod val="50000"/>
                  </a:schemeClr>
                </a:solidFill>
                <a:latin typeface="Museo Slab 500"/>
                <a:ea typeface="+mn-lt"/>
                <a:cs typeface="+mn-lt"/>
              </a:rPr>
              <a:t>Identifies enrollment goals necessary to reach equitable representation </a:t>
            </a:r>
            <a:endParaRPr lang="en-US">
              <a:solidFill>
                <a:schemeClr val="tx1">
                  <a:lumMod val="50000"/>
                </a:schemeClr>
              </a:solidFill>
              <a:latin typeface="Museo Slab 500"/>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p:txBody>
      </p:sp>
      <p:sp>
        <p:nvSpPr>
          <p:cNvPr id="4" name="TextBox 3">
            <a:extLst>
              <a:ext uri="{FF2B5EF4-FFF2-40B4-BE49-F238E27FC236}">
                <a16:creationId xmlns:a16="http://schemas.microsoft.com/office/drawing/2014/main" id="{353D9ADB-DB4D-454A-1791-7AD811D41149}"/>
              </a:ext>
            </a:extLst>
          </p:cNvPr>
          <p:cNvSpPr txBox="1"/>
          <p:nvPr/>
        </p:nvSpPr>
        <p:spPr>
          <a:xfrm>
            <a:off x="5307806" y="4355306"/>
            <a:ext cx="53030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43A3C"/>
                </a:solidFill>
                <a:latin typeface="Segoe UI"/>
                <a:cs typeface="Segoe UI"/>
              </a:rPr>
              <a:t>​</a:t>
            </a:r>
            <a:endParaRPr lang="en-US"/>
          </a:p>
        </p:txBody>
      </p:sp>
      <p:pic>
        <p:nvPicPr>
          <p:cNvPr id="8" name="Picture 3" descr="Table&#10;&#10;Description automatically generated">
            <a:extLst>
              <a:ext uri="{FF2B5EF4-FFF2-40B4-BE49-F238E27FC236}">
                <a16:creationId xmlns:a16="http://schemas.microsoft.com/office/drawing/2014/main" id="{ACDBAF18-59C6-427B-21F1-A78682AC215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222352" y="3949850"/>
            <a:ext cx="5450135" cy="1887248"/>
          </a:xfrm>
          <a:prstGeom prst="rect">
            <a:avLst/>
          </a:prstGeom>
        </p:spPr>
      </p:pic>
      <p:pic>
        <p:nvPicPr>
          <p:cNvPr id="9" name="Picture 9" descr="A picture containing text, person, young&#10;&#10;Description automatically generated">
            <a:extLst>
              <a:ext uri="{FF2B5EF4-FFF2-40B4-BE49-F238E27FC236}">
                <a16:creationId xmlns:a16="http://schemas.microsoft.com/office/drawing/2014/main" id="{AF640011-16A6-4F1A-872C-2A8EF3AC47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712" y="2648386"/>
            <a:ext cx="2743200" cy="3490040"/>
          </a:xfrm>
          <a:prstGeom prst="rect">
            <a:avLst/>
          </a:prstGeom>
        </p:spPr>
      </p:pic>
    </p:spTree>
    <p:extLst>
      <p:ext uri="{BB962C8B-B14F-4D97-AF65-F5344CB8AC3E}">
        <p14:creationId xmlns:p14="http://schemas.microsoft.com/office/powerpoint/2010/main" val="4009360474"/>
      </p:ext>
    </p:extLst>
  </p:cSld>
  <p:clrMapOvr>
    <a:masterClrMapping/>
  </p:clrMapOvr>
</p:sld>
</file>

<file path=ppt/theme/theme1.xml><?xml version="1.0" encoding="utf-8"?>
<a:theme xmlns:a="http://schemas.openxmlformats.org/drawingml/2006/main" name="Office Theme">
  <a:themeElements>
    <a:clrScheme name="Ed Trust West">
      <a:dk1>
        <a:srgbClr val="687378"/>
      </a:dk1>
      <a:lt1>
        <a:srgbClr val="FFFFFF"/>
      </a:lt1>
      <a:dk2>
        <a:srgbClr val="989183"/>
      </a:dk2>
      <a:lt2>
        <a:srgbClr val="939BA1"/>
      </a:lt2>
      <a:accent1>
        <a:srgbClr val="71CBD2"/>
      </a:accent1>
      <a:accent2>
        <a:srgbClr val="762023"/>
      </a:accent2>
      <a:accent3>
        <a:srgbClr val="BF301A"/>
      </a:accent3>
      <a:accent4>
        <a:srgbClr val="F47B20"/>
      </a:accent4>
      <a:accent5>
        <a:srgbClr val="FFD357"/>
      </a:accent5>
      <a:accent6>
        <a:srgbClr val="AEBD21"/>
      </a:accent6>
      <a:hlink>
        <a:srgbClr val="AEBD21"/>
      </a:hlink>
      <a:folHlink>
        <a:srgbClr val="5B86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d Trust West">
      <a:dk1>
        <a:srgbClr val="687378"/>
      </a:dk1>
      <a:lt1>
        <a:srgbClr val="FFFFFF"/>
      </a:lt1>
      <a:dk2>
        <a:srgbClr val="989183"/>
      </a:dk2>
      <a:lt2>
        <a:srgbClr val="939BA1"/>
      </a:lt2>
      <a:accent1>
        <a:srgbClr val="71CBD2"/>
      </a:accent1>
      <a:accent2>
        <a:srgbClr val="762023"/>
      </a:accent2>
      <a:accent3>
        <a:srgbClr val="BF301A"/>
      </a:accent3>
      <a:accent4>
        <a:srgbClr val="F47B20"/>
      </a:accent4>
      <a:accent5>
        <a:srgbClr val="FFD357"/>
      </a:accent5>
      <a:accent6>
        <a:srgbClr val="AEBD21"/>
      </a:accent6>
      <a:hlink>
        <a:srgbClr val="AEBD21"/>
      </a:hlink>
      <a:folHlink>
        <a:srgbClr val="5B86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d Trust West">
      <a:dk1>
        <a:srgbClr val="687378"/>
      </a:dk1>
      <a:lt1>
        <a:srgbClr val="FFFFFF"/>
      </a:lt1>
      <a:dk2>
        <a:srgbClr val="989183"/>
      </a:dk2>
      <a:lt2>
        <a:srgbClr val="939BA1"/>
      </a:lt2>
      <a:accent1>
        <a:srgbClr val="71CBD2"/>
      </a:accent1>
      <a:accent2>
        <a:srgbClr val="762023"/>
      </a:accent2>
      <a:accent3>
        <a:srgbClr val="BF301A"/>
      </a:accent3>
      <a:accent4>
        <a:srgbClr val="F47B20"/>
      </a:accent4>
      <a:accent5>
        <a:srgbClr val="FFD357"/>
      </a:accent5>
      <a:accent6>
        <a:srgbClr val="AEBD21"/>
      </a:accent6>
      <a:hlink>
        <a:srgbClr val="AEBD21"/>
      </a:hlink>
      <a:folHlink>
        <a:srgbClr val="5B86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Ed Trust West">
      <a:dk1>
        <a:srgbClr val="687378"/>
      </a:dk1>
      <a:lt1>
        <a:srgbClr val="FFFFFF"/>
      </a:lt1>
      <a:dk2>
        <a:srgbClr val="989183"/>
      </a:dk2>
      <a:lt2>
        <a:srgbClr val="939BA1"/>
      </a:lt2>
      <a:accent1>
        <a:srgbClr val="71CBD2"/>
      </a:accent1>
      <a:accent2>
        <a:srgbClr val="762023"/>
      </a:accent2>
      <a:accent3>
        <a:srgbClr val="BF301A"/>
      </a:accent3>
      <a:accent4>
        <a:srgbClr val="F47B20"/>
      </a:accent4>
      <a:accent5>
        <a:srgbClr val="FFD357"/>
      </a:accent5>
      <a:accent6>
        <a:srgbClr val="AEBD21"/>
      </a:accent6>
      <a:hlink>
        <a:srgbClr val="AEBD21"/>
      </a:hlink>
      <a:folHlink>
        <a:srgbClr val="5B86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0ddfa10-7259-4212-956b-0985091ac842">
      <Terms xmlns="http://schemas.microsoft.com/office/infopath/2007/PartnerControls"/>
    </lcf76f155ced4ddcb4097134ff3c332f>
    <TaxCatchAll xmlns="f4f76e60-fc3a-4369-8789-7e9108c3163b" xsi:nil="true"/>
    <_ip_UnifiedCompliancePolicyUIAction xmlns="http://schemas.microsoft.com/sharepoint/v3" xsi:nil="true"/>
    <_ip_UnifiedCompliancePolicyProperties xmlns="http://schemas.microsoft.com/sharepoint/v3" xsi:nil="true"/>
    <SharedWithUsers xmlns="f4f76e60-fc3a-4369-8789-7e9108c3163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36E222F0ED474AA21984BC39C1D7A4" ma:contentTypeVersion="18" ma:contentTypeDescription="Create a new document." ma:contentTypeScope="" ma:versionID="7712bfb854748fc184f6aa42ea182c93">
  <xsd:schema xmlns:xsd="http://www.w3.org/2001/XMLSchema" xmlns:xs="http://www.w3.org/2001/XMLSchema" xmlns:p="http://schemas.microsoft.com/office/2006/metadata/properties" xmlns:ns1="http://schemas.microsoft.com/sharepoint/v3" xmlns:ns2="c0ddfa10-7259-4212-956b-0985091ac842" xmlns:ns3="f4f76e60-fc3a-4369-8789-7e9108c3163b" targetNamespace="http://schemas.microsoft.com/office/2006/metadata/properties" ma:root="true" ma:fieldsID="e8859baa13410886d8f5398137798300" ns1:_="" ns2:_="" ns3:_="">
    <xsd:import namespace="http://schemas.microsoft.com/sharepoint/v3"/>
    <xsd:import namespace="c0ddfa10-7259-4212-956b-0985091ac842"/>
    <xsd:import namespace="f4f76e60-fc3a-4369-8789-7e9108c3163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1:_ip_UnifiedCompliancePolicyProperties" minOccurs="0"/>
                <xsd:element ref="ns1:_ip_UnifiedCompliancePolicyUIActio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ddfa10-7259-4212-956b-0985091ac8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c033d24-3186-4251-ab8b-57b13f50c898"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f76e60-fc3a-4369-8789-7e9108c3163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aedc0f1-a693-4047-a763-5a87bfcb3ff5}" ma:internalName="TaxCatchAll" ma:showField="CatchAllData" ma:web="f4f76e60-fc3a-4369-8789-7e9108c316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F0475E-86E0-44F6-A8DE-9742DCC4AAA9}">
  <ds:schemaRefs>
    <ds:schemaRef ds:uri="http://schemas.microsoft.com/sharepoint/v3/contenttype/forms"/>
  </ds:schemaRefs>
</ds:datastoreItem>
</file>

<file path=customXml/itemProps2.xml><?xml version="1.0" encoding="utf-8"?>
<ds:datastoreItem xmlns:ds="http://schemas.openxmlformats.org/officeDocument/2006/customXml" ds:itemID="{F9BFC678-AF01-4D52-BD44-80858EE37DF4}">
  <ds:schemaRefs>
    <ds:schemaRef ds:uri="http://schemas.microsoft.com/office/2006/metadata/properties"/>
    <ds:schemaRef ds:uri="http://schemas.microsoft.com/office/infopath/2007/PartnerControls"/>
    <ds:schemaRef ds:uri="c0ddfa10-7259-4212-956b-0985091ac842"/>
    <ds:schemaRef ds:uri="f4f76e60-fc3a-4369-8789-7e9108c3163b"/>
    <ds:schemaRef ds:uri="http://schemas.microsoft.com/sharepoint/v3"/>
  </ds:schemaRefs>
</ds:datastoreItem>
</file>

<file path=customXml/itemProps3.xml><?xml version="1.0" encoding="utf-8"?>
<ds:datastoreItem xmlns:ds="http://schemas.openxmlformats.org/officeDocument/2006/customXml" ds:itemID="{DD574A1A-EBF9-4A9A-B53D-9BA19C7BE3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ddfa10-7259-4212-956b-0985091ac842"/>
    <ds:schemaRef ds:uri="f4f76e60-fc3a-4369-8789-7e9108c316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6807</Words>
  <Application>Microsoft Office PowerPoint</Application>
  <PresentationFormat>Widescreen</PresentationFormat>
  <Paragraphs>545</Paragraphs>
  <Slides>31</Slides>
  <Notes>29</Notes>
  <HiddenSlides>5</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31</vt:i4>
      </vt:variant>
    </vt:vector>
  </HeadingPairs>
  <TitlesOfParts>
    <vt:vector size="51" baseType="lpstr">
      <vt:lpstr>Calibri</vt:lpstr>
      <vt:lpstr>Museo Slab 700</vt:lpstr>
      <vt:lpstr>Source Sans Pro</vt:lpstr>
      <vt:lpstr>Source Sans Pro SemiBold</vt:lpstr>
      <vt:lpstr>Museo Sans 500</vt:lpstr>
      <vt:lpstr>Museo Sans 700</vt:lpstr>
      <vt:lpstr>Barlow</vt:lpstr>
      <vt:lpstr>Lato</vt:lpstr>
      <vt:lpstr>Arial,Sans-Serif</vt:lpstr>
      <vt:lpstr>Calibri,Sans-Serif</vt:lpstr>
      <vt:lpstr>Arial</vt:lpstr>
      <vt:lpstr>Gotham Medium</vt:lpstr>
      <vt:lpstr>Calibri Light</vt:lpstr>
      <vt:lpstr>Museo Slab 500</vt:lpstr>
      <vt:lpstr>Segoe UI</vt:lpstr>
      <vt:lpstr>Calibri Light</vt:lpstr>
      <vt:lpstr>Office Theme</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2023-04-13T19:47:00Z</dcterms:created>
  <dcterms:modified xsi:type="dcterms:W3CDTF">2023-04-13T20:43:51Z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4206200.00000000</vt:lpwstr>
  </property>
  <property fmtid="{D5CDD505-2E9C-101B-9397-08002B2CF9AE}" pid="3" name="MediaServiceImageTags">
    <vt:lpwstr/>
  </property>
  <property fmtid="{D5CDD505-2E9C-101B-9397-08002B2CF9AE}" pid="4" name="xd_ProgID">
    <vt:lpwstr/>
  </property>
  <property fmtid="{D5CDD505-2E9C-101B-9397-08002B2CF9AE}" pid="5" name="ContentTypeId">
    <vt:lpwstr>0x010100E536E222F0ED474AA21984BC39C1D7A4</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